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7" r:id="rId2"/>
    <p:sldId id="258" r:id="rId3"/>
    <p:sldId id="305" r:id="rId4"/>
    <p:sldId id="306" r:id="rId5"/>
    <p:sldId id="303" r:id="rId6"/>
    <p:sldId id="259" r:id="rId7"/>
    <p:sldId id="278" r:id="rId8"/>
    <p:sldId id="279" r:id="rId9"/>
    <p:sldId id="261" r:id="rId10"/>
    <p:sldId id="262" r:id="rId11"/>
    <p:sldId id="286" r:id="rId12"/>
    <p:sldId id="276" r:id="rId13"/>
    <p:sldId id="287" r:id="rId14"/>
    <p:sldId id="292" r:id="rId15"/>
    <p:sldId id="301" r:id="rId16"/>
    <p:sldId id="302" r:id="rId17"/>
    <p:sldId id="272" r:id="rId18"/>
    <p:sldId id="275" r:id="rId19"/>
    <p:sldId id="297" r:id="rId20"/>
    <p:sldId id="298" r:id="rId21"/>
    <p:sldId id="299" r:id="rId22"/>
    <p:sldId id="296" r:id="rId23"/>
    <p:sldId id="295" r:id="rId24"/>
    <p:sldId id="294" r:id="rId25"/>
    <p:sldId id="293" r:id="rId26"/>
    <p:sldId id="300" r:id="rId27"/>
    <p:sldId id="274" r:id="rId2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口 未来" initials="田口" lastIdx="1" clrIdx="0">
    <p:extLst>
      <p:ext uri="{19B8F6BF-5375-455C-9EA6-DF929625EA0E}">
        <p15:presenceInfo xmlns:p15="http://schemas.microsoft.com/office/powerpoint/2012/main" userId="d7f58ca85127b5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5FD"/>
    <a:srgbClr val="FA8689"/>
    <a:srgbClr val="E7EEFF"/>
    <a:srgbClr val="E5FFFF"/>
    <a:srgbClr val="D5FFF2"/>
    <a:srgbClr val="EFFFFF"/>
    <a:srgbClr val="F7FCBA"/>
    <a:srgbClr val="C5FFFF"/>
    <a:srgbClr val="A3FFFF"/>
    <a:srgbClr val="FDE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7F848A-F05A-1BF9-ECB9-0A6A7E03293D}" v="10796" dt="2019-10-27T23:44:27.610"/>
    <p1510:client id="{C61AC4EF-99CF-E1A0-B8DC-D2EE923EF914}" v="1" dt="2019-10-27T05:02:50.254"/>
    <p1510:client id="{D452CB35-C6BB-4300-9DF0-7C54F4239B1A}" v="1338" dt="2019-10-23T17:20:15.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5514" autoAdjust="0"/>
  </p:normalViewPr>
  <p:slideViewPr>
    <p:cSldViewPr snapToGrid="0">
      <p:cViewPr varScale="1">
        <p:scale>
          <a:sx n="87" d="100"/>
          <a:sy n="87" d="100"/>
        </p:scale>
        <p:origin x="11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ECA1B-4593-488E-B564-EEB692585EDA}" type="datetimeFigureOut">
              <a:rPr kumimoji="1" lang="en-US" altLang="ja-JP"/>
              <a:t>3/6/2020</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07A741-4E2B-465F-B443-E85BD73E5226}" type="slidenum">
              <a:rPr kumimoji="1" lang="en-US" altLang="ja-JP"/>
              <a:t>‹#›</a:t>
            </a:fld>
            <a:endParaRPr kumimoji="1" lang="ja-JP" altLang="en-US"/>
          </a:p>
        </p:txBody>
      </p:sp>
    </p:spTree>
    <p:extLst>
      <p:ext uri="{BB962C8B-B14F-4D97-AF65-F5344CB8AC3E}">
        <p14:creationId xmlns:p14="http://schemas.microsoft.com/office/powerpoint/2010/main" val="13209272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977916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58268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0923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2722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85170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5006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3029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37998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19928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1762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2020/3/6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068575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2A643-9BB0-4E02-80B2-2C0A5E5D738E}" type="datetimeFigureOut">
              <a:rPr kumimoji="1" lang="ja-JP" altLang="en-US" smtClean="0"/>
              <a:t>2020/3/6</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506755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hyperlink" Target="https://youtu.be/YAv8TMADT1c" TargetMode="External"/><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youtu.be/QymPRlmk34U" TargetMode="External"/><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3.PNG"/><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4.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UBwsOk_lksM"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ABE234B-4B48-42C0-9EF2-57C9FD94A93F}"/>
              </a:ext>
            </a:extLst>
          </p:cNvPr>
          <p:cNvSpPr/>
          <p:nvPr/>
        </p:nvSpPr>
        <p:spPr>
          <a:xfrm>
            <a:off x="-70338" y="1199706"/>
            <a:ext cx="10075983" cy="4492254"/>
          </a:xfrm>
          <a:prstGeom prst="rect">
            <a:avLst/>
          </a:prstGeom>
          <a:noFill/>
          <a:ln w="28575">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4" name="テキスト ボックス 3">
            <a:extLst>
              <a:ext uri="{FF2B5EF4-FFF2-40B4-BE49-F238E27FC236}">
                <a16:creationId xmlns:a16="http://schemas.microsoft.com/office/drawing/2014/main" id="{9EE07C26-0F68-4524-9E89-D2C2282DC90C}"/>
              </a:ext>
            </a:extLst>
          </p:cNvPr>
          <p:cNvSpPr txBox="1"/>
          <p:nvPr/>
        </p:nvSpPr>
        <p:spPr>
          <a:xfrm>
            <a:off x="4051883" y="4326725"/>
            <a:ext cx="4936787" cy="1283045"/>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r"/>
            <a:r>
              <a:rPr lang="en" altLang="ja-JP" sz="8000" b="1" dirty="0">
                <a:latin typeface="Arial Black"/>
                <a:ea typeface="ＭＳ Ｐゴシック"/>
                <a:cs typeface="Aharoni"/>
              </a:rPr>
              <a:t>田口 未来</a:t>
            </a:r>
            <a:endParaRPr lang="en" altLang="ja-JP" sz="6600" b="1" dirty="0">
              <a:latin typeface="Arial Black"/>
              <a:ea typeface="ＭＳ Ｐゴシック"/>
              <a:cs typeface="Aharoni"/>
            </a:endParaRPr>
          </a:p>
        </p:txBody>
      </p:sp>
      <p:sp>
        <p:nvSpPr>
          <p:cNvPr id="3" name="テキスト ボックス 2">
            <a:extLst>
              <a:ext uri="{FF2B5EF4-FFF2-40B4-BE49-F238E27FC236}">
                <a16:creationId xmlns:a16="http://schemas.microsoft.com/office/drawing/2014/main" id="{FA84DDAB-C891-45CB-AD94-A084D6922921}"/>
              </a:ext>
            </a:extLst>
          </p:cNvPr>
          <p:cNvSpPr txBox="1"/>
          <p:nvPr/>
        </p:nvSpPr>
        <p:spPr>
          <a:xfrm>
            <a:off x="5770685" y="3156809"/>
            <a:ext cx="3153679" cy="544381"/>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r"/>
            <a:r>
              <a:rPr lang="en" altLang="ja-JP" sz="1600" b="1" dirty="0">
                <a:latin typeface="Arial Black"/>
                <a:ea typeface="ＭＳ Ｐゴシック"/>
                <a:cs typeface="Aharoni"/>
              </a:rPr>
              <a:t>麻生情報ビジネス専門学校</a:t>
            </a:r>
            <a:endParaRPr lang="ja-JP" altLang="en-US" sz="1600" b="1" dirty="0">
              <a:ea typeface="ＭＳ Ｐゴシック"/>
              <a:cs typeface="Calibri"/>
            </a:endParaRPr>
          </a:p>
          <a:p>
            <a:pPr algn="r"/>
            <a:r>
              <a:rPr lang="en" altLang="ja-JP" sz="1600" b="1" dirty="0">
                <a:latin typeface="Arial Black"/>
                <a:ea typeface="ＭＳ Ｐゴシック"/>
                <a:cs typeface="Aharoni"/>
              </a:rPr>
              <a:t>ゲームクリエータ専攻科</a:t>
            </a:r>
          </a:p>
        </p:txBody>
      </p:sp>
      <p:sp>
        <p:nvSpPr>
          <p:cNvPr id="2" name="テキスト ボックス 1">
            <a:extLst>
              <a:ext uri="{FF2B5EF4-FFF2-40B4-BE49-F238E27FC236}">
                <a16:creationId xmlns:a16="http://schemas.microsoft.com/office/drawing/2014/main" id="{D4CF592F-5CC9-4928-93AA-F73AC9C70B58}"/>
              </a:ext>
            </a:extLst>
          </p:cNvPr>
          <p:cNvSpPr txBox="1"/>
          <p:nvPr/>
        </p:nvSpPr>
        <p:spPr>
          <a:xfrm>
            <a:off x="208664" y="1556008"/>
            <a:ext cx="5562021" cy="975268"/>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ctr"/>
            <a:r>
              <a:rPr lang="en" altLang="ja-JP" sz="6000" dirty="0">
                <a:latin typeface="Arial Black"/>
                <a:ea typeface="ＭＳ Ｐゴシック"/>
                <a:cs typeface="Aharoni"/>
              </a:rPr>
              <a:t>PORTFOLIO</a:t>
            </a:r>
            <a:endParaRPr lang="ja-JP" altLang="en-US" sz="6600" dirty="0">
              <a:latin typeface="Arial Black"/>
              <a:ea typeface="ＭＳ Ｐゴシック"/>
            </a:endParaRPr>
          </a:p>
        </p:txBody>
      </p:sp>
      <p:sp>
        <p:nvSpPr>
          <p:cNvPr id="6" name="正方形/長方形 5">
            <a:extLst>
              <a:ext uri="{FF2B5EF4-FFF2-40B4-BE49-F238E27FC236}">
                <a16:creationId xmlns:a16="http://schemas.microsoft.com/office/drawing/2014/main" id="{1F72CC06-B175-496B-807F-6CBB408AB260}"/>
              </a:ext>
            </a:extLst>
          </p:cNvPr>
          <p:cNvSpPr/>
          <p:nvPr/>
        </p:nvSpPr>
        <p:spPr>
          <a:xfrm>
            <a:off x="-70337" y="5780882"/>
            <a:ext cx="10075982" cy="1073225"/>
          </a:xfrm>
          <a:prstGeom prst="rect">
            <a:avLst/>
          </a:prstGeom>
          <a:solidFill>
            <a:schemeClr val="accent6"/>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7" name="正方形/長方形 6">
            <a:extLst>
              <a:ext uri="{FF2B5EF4-FFF2-40B4-BE49-F238E27FC236}">
                <a16:creationId xmlns:a16="http://schemas.microsoft.com/office/drawing/2014/main" id="{75E001BD-6088-40B5-A595-55024EAE1042}"/>
              </a:ext>
            </a:extLst>
          </p:cNvPr>
          <p:cNvSpPr/>
          <p:nvPr/>
        </p:nvSpPr>
        <p:spPr>
          <a:xfrm>
            <a:off x="-70338" y="3859"/>
            <a:ext cx="10075984" cy="1073225"/>
          </a:xfrm>
          <a:prstGeom prst="rect">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9" name="テキスト ボックス 8">
            <a:extLst>
              <a:ext uri="{FF2B5EF4-FFF2-40B4-BE49-F238E27FC236}">
                <a16:creationId xmlns:a16="http://schemas.microsoft.com/office/drawing/2014/main" id="{FA84DDAB-C891-45CB-AD94-A084D6922921}"/>
              </a:ext>
            </a:extLst>
          </p:cNvPr>
          <p:cNvSpPr txBox="1"/>
          <p:nvPr/>
        </p:nvSpPr>
        <p:spPr>
          <a:xfrm>
            <a:off x="5770685" y="3695297"/>
            <a:ext cx="3153679" cy="421270"/>
          </a:xfrm>
          <a:prstGeom prst="rect">
            <a:avLst/>
          </a:prstGeom>
          <a:noFill/>
        </p:spPr>
        <p:txBody>
          <a:bodyPr rot="0" spcFirstLastPara="0" vertOverflow="overflow" horzOverflow="overflow" vert="horz" wrap="square" lIns="51435" tIns="25718" rIns="51435" bIns="25718" numCol="1" spcCol="0" rtlCol="0" fromWordArt="0" anchor="t" anchorCtr="0" forceAA="0" compatLnSpc="1">
            <a:prstTxWarp prst="textNoShape">
              <a:avLst/>
            </a:prstTxWarp>
            <a:spAutoFit/>
          </a:bodyPr>
          <a:lstStyle/>
          <a:p>
            <a:pPr algn="r"/>
            <a:r>
              <a:rPr lang="ja-JP" altLang="en-US" sz="2400" b="1" dirty="0">
                <a:latin typeface="Arial Black"/>
                <a:ea typeface="ＭＳ Ｐゴシック"/>
                <a:cs typeface="Aharoni"/>
              </a:rPr>
              <a:t>プログラマー</a:t>
            </a:r>
            <a:endParaRPr lang="en" altLang="ja-JP" sz="2400" b="1" dirty="0">
              <a:latin typeface="Arial Black"/>
              <a:ea typeface="ＭＳ Ｐゴシック"/>
              <a:cs typeface="Aharoni"/>
            </a:endParaRPr>
          </a:p>
        </p:txBody>
      </p:sp>
    </p:spTree>
    <p:extLst>
      <p:ext uri="{BB962C8B-B14F-4D97-AF65-F5344CB8AC3E}">
        <p14:creationId xmlns:p14="http://schemas.microsoft.com/office/powerpoint/2010/main" val="576331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1CAC8AEF-DC17-4A98-9B8F-62D4B33A6FF4}"/>
              </a:ext>
            </a:extLst>
          </p:cNvPr>
          <p:cNvSpPr txBox="1"/>
          <p:nvPr/>
        </p:nvSpPr>
        <p:spPr>
          <a:xfrm>
            <a:off x="2876390" y="398402"/>
            <a:ext cx="4153219"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ja-JP" altLang="en-US" sz="2800" b="1" dirty="0">
                <a:latin typeface="Meiryo UI" panose="020B0604030504040204" pitchFamily="50" charset="-128"/>
                <a:ea typeface="Meiryo UI" panose="020B0604030504040204" pitchFamily="50" charset="-128"/>
                <a:cs typeface="Calibri"/>
              </a:rPr>
              <a:t>◆表示内の道の切り取り◆</a:t>
            </a:r>
          </a:p>
        </p:txBody>
      </p:sp>
      <p:sp>
        <p:nvSpPr>
          <p:cNvPr id="15" name="テキスト ボックス 14">
            <a:extLst>
              <a:ext uri="{FF2B5EF4-FFF2-40B4-BE49-F238E27FC236}">
                <a16:creationId xmlns:a16="http://schemas.microsoft.com/office/drawing/2014/main" id="{C8A4399A-7274-4568-95D4-03FB71898E06}"/>
              </a:ext>
            </a:extLst>
          </p:cNvPr>
          <p:cNvSpPr txBox="1"/>
          <p:nvPr/>
        </p:nvSpPr>
        <p:spPr>
          <a:xfrm>
            <a:off x="4266672" y="1697227"/>
            <a:ext cx="3964115"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バーチャル空間を映しており、端末を手に持って上下左右に動かすと道の形も変わります。</a:t>
            </a:r>
            <a:endParaRPr lang="en-US" altLang="ja-JP" sz="1600" dirty="0">
              <a:latin typeface="Meiryo UI" panose="020B0604030504040204" pitchFamily="50" charset="-128"/>
              <a:ea typeface="Meiryo UI" panose="020B0604030504040204" pitchFamily="50" charset="-128"/>
              <a:cs typeface="Calibri"/>
            </a:endParaRPr>
          </a:p>
        </p:txBody>
      </p:sp>
      <p:sp>
        <p:nvSpPr>
          <p:cNvPr id="17" name="テキスト ボックス 16">
            <a:extLst>
              <a:ext uri="{FF2B5EF4-FFF2-40B4-BE49-F238E27FC236}">
                <a16:creationId xmlns:a16="http://schemas.microsoft.com/office/drawing/2014/main" id="{C8A4399A-7274-4568-95D4-03FB71898E06}"/>
              </a:ext>
            </a:extLst>
          </p:cNvPr>
          <p:cNvSpPr txBox="1"/>
          <p:nvPr/>
        </p:nvSpPr>
        <p:spPr>
          <a:xfrm>
            <a:off x="5516331" y="5695010"/>
            <a:ext cx="3128206"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画面下にあるカメラのマークを押すとシャッターが切られ、写されている道が切り取られます。</a:t>
            </a:r>
            <a:endParaRPr lang="ja-JP" altLang="ja-JP" sz="1600" dirty="0">
              <a:latin typeface="Meiryo UI" panose="020B0604030504040204" pitchFamily="50" charset="-128"/>
              <a:ea typeface="Meiryo UI" panose="020B0604030504040204" pitchFamily="50" charset="-128"/>
              <a:cs typeface="Calibri"/>
            </a:endParaRPr>
          </a:p>
        </p:txBody>
      </p:sp>
      <p:grpSp>
        <p:nvGrpSpPr>
          <p:cNvPr id="27" name="グループ化 26">
            <a:extLst>
              <a:ext uri="{FF2B5EF4-FFF2-40B4-BE49-F238E27FC236}">
                <a16:creationId xmlns:a16="http://schemas.microsoft.com/office/drawing/2014/main" id="{B73BABAC-5C2A-4516-8614-67AC6DD534A8}"/>
              </a:ext>
            </a:extLst>
          </p:cNvPr>
          <p:cNvGrpSpPr/>
          <p:nvPr/>
        </p:nvGrpSpPr>
        <p:grpSpPr>
          <a:xfrm>
            <a:off x="5446811" y="3453343"/>
            <a:ext cx="2822896" cy="2104446"/>
            <a:chOff x="1670022" y="3417846"/>
            <a:chExt cx="2822896" cy="2104446"/>
          </a:xfrm>
        </p:grpSpPr>
        <p:pic>
          <p:nvPicPr>
            <p:cNvPr id="4" name="図 3">
              <a:extLst>
                <a:ext uri="{FF2B5EF4-FFF2-40B4-BE49-F238E27FC236}">
                  <a16:creationId xmlns:a16="http://schemas.microsoft.com/office/drawing/2014/main" id="{9437C970-2B10-4FFC-AB62-F3044267400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10000"/>
                      </a14:imgEffect>
                      <a14:imgEffect>
                        <a14:saturation sat="105000"/>
                      </a14:imgEffect>
                      <a14:imgEffect>
                        <a14:brightnessContrast contrast="15000"/>
                      </a14:imgEffect>
                    </a14:imgLayer>
                  </a14:imgProps>
                </a:ext>
                <a:ext uri="{28A0092B-C50C-407E-A947-70E740481C1C}">
                  <a14:useLocalDpi xmlns:a14="http://schemas.microsoft.com/office/drawing/2010/main" val="0"/>
                </a:ext>
              </a:extLst>
            </a:blip>
            <a:srcRect l="24000" t="16305" r="16469" b="8379"/>
            <a:stretch/>
          </p:blipFill>
          <p:spPr>
            <a:xfrm rot="16200000">
              <a:off x="2244745" y="2843123"/>
              <a:ext cx="1673450" cy="2822896"/>
            </a:xfrm>
            <a:prstGeom prst="rect">
              <a:avLst/>
            </a:prstGeom>
          </p:spPr>
        </p:pic>
        <p:sp>
          <p:nvSpPr>
            <p:cNvPr id="2" name="上矢印 1"/>
            <p:cNvSpPr/>
            <p:nvPr/>
          </p:nvSpPr>
          <p:spPr>
            <a:xfrm>
              <a:off x="2882505" y="4914173"/>
              <a:ext cx="381965" cy="608119"/>
            </a:xfrm>
            <a:prstGeom prst="upArrow">
              <a:avLst/>
            </a:prstGeom>
            <a:solidFill>
              <a:schemeClr val="tx2">
                <a:lumMod val="50000"/>
              </a:schemeClr>
            </a:solidFill>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a:p>
          </p:txBody>
        </p:sp>
      </p:grpSp>
      <p:sp>
        <p:nvSpPr>
          <p:cNvPr id="12" name="正方形/長方形 11">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19" name="正方形/長方形 18">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pic>
        <p:nvPicPr>
          <p:cNvPr id="6" name="図 5">
            <a:extLst>
              <a:ext uri="{FF2B5EF4-FFF2-40B4-BE49-F238E27FC236}">
                <a16:creationId xmlns:a16="http://schemas.microsoft.com/office/drawing/2014/main" id="{5E2EA83A-D1C9-4778-863B-9BEDCB2D61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9812" y="1064033"/>
            <a:ext cx="2440809" cy="1830606"/>
          </a:xfrm>
          <a:prstGeom prst="rect">
            <a:avLst/>
          </a:prstGeom>
        </p:spPr>
      </p:pic>
      <p:grpSp>
        <p:nvGrpSpPr>
          <p:cNvPr id="23" name="グループ化 22">
            <a:extLst>
              <a:ext uri="{FF2B5EF4-FFF2-40B4-BE49-F238E27FC236}">
                <a16:creationId xmlns:a16="http://schemas.microsoft.com/office/drawing/2014/main" id="{5B60227C-1F79-48EF-96D4-DD8F064A7C27}"/>
              </a:ext>
            </a:extLst>
          </p:cNvPr>
          <p:cNvGrpSpPr/>
          <p:nvPr/>
        </p:nvGrpSpPr>
        <p:grpSpPr>
          <a:xfrm>
            <a:off x="1669812" y="3414117"/>
            <a:ext cx="3128206" cy="2849392"/>
            <a:chOff x="6447865" y="2566897"/>
            <a:chExt cx="3304987" cy="3127069"/>
          </a:xfrm>
        </p:grpSpPr>
        <p:pic>
          <p:nvPicPr>
            <p:cNvPr id="8" name="図 7">
              <a:extLst>
                <a:ext uri="{FF2B5EF4-FFF2-40B4-BE49-F238E27FC236}">
                  <a16:creationId xmlns:a16="http://schemas.microsoft.com/office/drawing/2014/main" id="{3861EAA6-AA1D-4D90-BC05-7454A68BC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865" y="2566897"/>
              <a:ext cx="3304987" cy="2065617"/>
            </a:xfrm>
            <a:prstGeom prst="rect">
              <a:avLst/>
            </a:prstGeom>
          </p:spPr>
        </p:pic>
        <p:cxnSp>
          <p:nvCxnSpPr>
            <p:cNvPr id="18" name="直線コネクタ 17">
              <a:extLst>
                <a:ext uri="{FF2B5EF4-FFF2-40B4-BE49-F238E27FC236}">
                  <a16:creationId xmlns:a16="http://schemas.microsoft.com/office/drawing/2014/main" id="{5AB89014-8E70-41C9-B441-7025463D0D05}"/>
                </a:ext>
              </a:extLst>
            </p:cNvPr>
            <p:cNvCxnSpPr/>
            <p:nvPr/>
          </p:nvCxnSpPr>
          <p:spPr>
            <a:xfrm flipH="1">
              <a:off x="6652558" y="4219096"/>
              <a:ext cx="693122" cy="147487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3" name="正方形/長方形 2">
              <a:extLst>
                <a:ext uri="{FF2B5EF4-FFF2-40B4-BE49-F238E27FC236}">
                  <a16:creationId xmlns:a16="http://schemas.microsoft.com/office/drawing/2014/main" id="{DCEAC233-0263-474D-920F-46E5D26134BA}"/>
                </a:ext>
              </a:extLst>
            </p:cNvPr>
            <p:cNvSpPr/>
            <p:nvPr/>
          </p:nvSpPr>
          <p:spPr>
            <a:xfrm>
              <a:off x="7391698" y="3232306"/>
              <a:ext cx="1401782" cy="935833"/>
            </a:xfrm>
            <a:prstGeom prst="rect">
              <a:avLst/>
            </a:prstGeom>
            <a:solidFill>
              <a:srgbClr val="85B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390AFBA-E28E-4956-A0A8-B0E3794F57AF}"/>
                </a:ext>
              </a:extLst>
            </p:cNvPr>
            <p:cNvCxnSpPr/>
            <p:nvPr/>
          </p:nvCxnSpPr>
          <p:spPr>
            <a:xfrm flipH="1">
              <a:off x="6652558" y="3232306"/>
              <a:ext cx="739140" cy="147487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FC0AE566-D30E-4B9B-99E0-4942A292C52C}"/>
                </a:ext>
              </a:extLst>
            </p:cNvPr>
            <p:cNvCxnSpPr>
              <a:endCxn id="8" idx="2"/>
            </p:cNvCxnSpPr>
            <p:nvPr/>
          </p:nvCxnSpPr>
          <p:spPr>
            <a:xfrm flipH="1">
              <a:off x="8100359" y="3232306"/>
              <a:ext cx="693121" cy="1400208"/>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67A3785A-BD3F-431A-A1A0-9C3818143277}"/>
                </a:ext>
              </a:extLst>
            </p:cNvPr>
            <p:cNvCxnSpPr/>
            <p:nvPr/>
          </p:nvCxnSpPr>
          <p:spPr>
            <a:xfrm flipH="1">
              <a:off x="8100358" y="4219096"/>
              <a:ext cx="693122" cy="147487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8090C26B-278A-4F58-9476-1455F6F51F12}"/>
                </a:ext>
              </a:extLst>
            </p:cNvPr>
            <p:cNvPicPr>
              <a:picLocks noChangeAspect="1"/>
            </p:cNvPicPr>
            <p:nvPr/>
          </p:nvPicPr>
          <p:blipFill rotWithShape="1">
            <a:blip r:embed="rId5">
              <a:extLst>
                <a:ext uri="{28A0092B-C50C-407E-A947-70E740481C1C}">
                  <a14:useLocalDpi xmlns:a14="http://schemas.microsoft.com/office/drawing/2010/main" val="0"/>
                </a:ext>
              </a:extLst>
            </a:blip>
            <a:srcRect l="27781" t="30834" r="28412" b="21394"/>
            <a:stretch/>
          </p:blipFill>
          <p:spPr>
            <a:xfrm>
              <a:off x="6652558" y="4707176"/>
              <a:ext cx="1447800" cy="9867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spTree>
    <p:extLst>
      <p:ext uri="{BB962C8B-B14F-4D97-AF65-F5344CB8AC3E}">
        <p14:creationId xmlns:p14="http://schemas.microsoft.com/office/powerpoint/2010/main" val="719849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65449A70-3593-461D-97C4-78D09C50FF10}"/>
              </a:ext>
            </a:extLst>
          </p:cNvPr>
          <p:cNvSpPr/>
          <p:nvPr/>
        </p:nvSpPr>
        <p:spPr>
          <a:xfrm>
            <a:off x="568143" y="4368962"/>
            <a:ext cx="4088423" cy="1608530"/>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正方形/長方形 3">
            <a:extLst>
              <a:ext uri="{FF2B5EF4-FFF2-40B4-BE49-F238E27FC236}">
                <a16:creationId xmlns:a16="http://schemas.microsoft.com/office/drawing/2014/main" id="{65449A70-3593-461D-97C4-78D09C50FF10}"/>
              </a:ext>
            </a:extLst>
          </p:cNvPr>
          <p:cNvSpPr/>
          <p:nvPr/>
        </p:nvSpPr>
        <p:spPr>
          <a:xfrm>
            <a:off x="568143" y="2478308"/>
            <a:ext cx="4088423" cy="1608530"/>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8" name="テキスト ボックス 7">
            <a:extLst>
              <a:ext uri="{FF2B5EF4-FFF2-40B4-BE49-F238E27FC236}">
                <a16:creationId xmlns:a16="http://schemas.microsoft.com/office/drawing/2014/main" id="{08BFB4BD-65AA-4CA8-9090-30C022D87791}"/>
              </a:ext>
            </a:extLst>
          </p:cNvPr>
          <p:cNvSpPr txBox="1"/>
          <p:nvPr/>
        </p:nvSpPr>
        <p:spPr>
          <a:xfrm>
            <a:off x="4885864" y="1443532"/>
            <a:ext cx="4445705"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カメラが映している範囲のサイズで</a:t>
            </a:r>
            <a:r>
              <a:rPr lang="en-US" altLang="ja-JP" sz="1600" dirty="0" err="1">
                <a:latin typeface="Meiryo UI" panose="020B0604030504040204" pitchFamily="50" charset="-128"/>
                <a:ea typeface="Meiryo UI" panose="020B0604030504040204" pitchFamily="50" charset="-128"/>
                <a:cs typeface="Calibri"/>
              </a:rPr>
              <a:t>BoxCollider</a:t>
            </a:r>
            <a:r>
              <a:rPr lang="ja-JP" altLang="en-US" sz="1600" dirty="0">
                <a:latin typeface="Meiryo UI" panose="020B0604030504040204" pitchFamily="50" charset="-128"/>
                <a:ea typeface="Meiryo UI" panose="020B0604030504040204" pitchFamily="50" charset="-128"/>
                <a:cs typeface="Calibri"/>
              </a:rPr>
              <a:t>を置いています。この</a:t>
            </a:r>
            <a:r>
              <a:rPr lang="en-US" altLang="ja-JP" sz="1600" dirty="0" err="1">
                <a:latin typeface="Meiryo UI" panose="020B0604030504040204" pitchFamily="50" charset="-128"/>
                <a:ea typeface="Meiryo UI" panose="020B0604030504040204" pitchFamily="50" charset="-128"/>
                <a:cs typeface="Calibri"/>
              </a:rPr>
              <a:t>BoxCollider</a:t>
            </a:r>
            <a:r>
              <a:rPr lang="ja-JP" altLang="en-US" sz="1600" dirty="0">
                <a:latin typeface="Meiryo UI" panose="020B0604030504040204" pitchFamily="50" charset="-128"/>
                <a:ea typeface="Meiryo UI" panose="020B0604030504040204" pitchFamily="50" charset="-128"/>
                <a:cs typeface="Calibri"/>
              </a:rPr>
              <a:t>に、当たった道のオブジェクトを取得する目的で置いています。</a:t>
            </a:r>
            <a:endParaRPr lang="en-US" altLang="ja-JP" sz="1600" dirty="0">
              <a:latin typeface="Meiryo UI" panose="020B0604030504040204" pitchFamily="50" charset="-128"/>
              <a:ea typeface="Meiryo UI" panose="020B0604030504040204" pitchFamily="50" charset="-128"/>
              <a:cs typeface="Calibri"/>
            </a:endParaRPr>
          </a:p>
        </p:txBody>
      </p:sp>
      <p:sp>
        <p:nvSpPr>
          <p:cNvPr id="11" name="テキスト ボックス 10">
            <a:extLst>
              <a:ext uri="{FF2B5EF4-FFF2-40B4-BE49-F238E27FC236}">
                <a16:creationId xmlns:a16="http://schemas.microsoft.com/office/drawing/2014/main" id="{08BFB4BD-65AA-4CA8-9090-30C022D87791}"/>
              </a:ext>
            </a:extLst>
          </p:cNvPr>
          <p:cNvSpPr txBox="1"/>
          <p:nvPr/>
        </p:nvSpPr>
        <p:spPr>
          <a:xfrm>
            <a:off x="4885864" y="4327334"/>
            <a:ext cx="4445705" cy="15465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バーチャル空間上では配列に保存したものに該当するオブジェクトを消去します。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これも道とアイテムそれぞれ消しています。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こうすることで、バーチャル空間上を共有している、他のプレイヤーの端末から切り取られた道が消え、どんどん空間から道が無くなるように作りました。</a:t>
            </a:r>
            <a:endParaRPr lang="ja-JP" altLang="en-US" sz="1600"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305" y="2558192"/>
            <a:ext cx="3956388" cy="1453176"/>
          </a:xfrm>
          <a:prstGeom prst="rect">
            <a:avLst/>
          </a:prstGeom>
        </p:spPr>
      </p:pic>
      <p:pic>
        <p:nvPicPr>
          <p:cNvPr id="14" name="図 13"/>
          <p:cNvPicPr>
            <a:picLocks noChangeAspect="1"/>
          </p:cNvPicPr>
          <p:nvPr/>
        </p:nvPicPr>
        <p:blipFill>
          <a:blip r:embed="rId3" cstate="print">
            <a:extLst>
              <a:ext uri="{BEBA8EAE-BF5A-486C-A8C5-ECC9F3942E4B}">
                <a14:imgProps xmlns:a14="http://schemas.microsoft.com/office/drawing/2010/main">
                  <a14:imgLayer r:embed="rId4">
                    <a14:imgEffect>
                      <a14:sharpenSoften amount="1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7305" y="4448288"/>
            <a:ext cx="3956388" cy="1453176"/>
          </a:xfrm>
          <a:prstGeom prst="rect">
            <a:avLst/>
          </a:prstGeom>
        </p:spPr>
      </p:pic>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306" y="4448288"/>
            <a:ext cx="2288837" cy="1415814"/>
          </a:xfrm>
          <a:prstGeom prst="rect">
            <a:avLst/>
          </a:prstGeom>
        </p:spPr>
      </p:pic>
      <p:sp>
        <p:nvSpPr>
          <p:cNvPr id="16" name="正方形/長方形 15">
            <a:extLst>
              <a:ext uri="{FF2B5EF4-FFF2-40B4-BE49-F238E27FC236}">
                <a16:creationId xmlns:a16="http://schemas.microsoft.com/office/drawing/2014/main" id="{65449A70-3593-461D-97C4-78D09C50FF10}"/>
              </a:ext>
            </a:extLst>
          </p:cNvPr>
          <p:cNvSpPr/>
          <p:nvPr/>
        </p:nvSpPr>
        <p:spPr>
          <a:xfrm>
            <a:off x="568143" y="1503610"/>
            <a:ext cx="4088423" cy="733156"/>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17" name="図 16"/>
          <p:cNvPicPr>
            <a:picLocks noChangeAspect="1"/>
          </p:cNvPicPr>
          <p:nvPr/>
        </p:nvPicPr>
        <p:blipFill>
          <a:blip r:embed="rId6" cstate="print">
            <a:extLst>
              <a:ext uri="{BEBA8EAE-BF5A-486C-A8C5-ECC9F3942E4B}">
                <a14:imgProps xmlns:a14="http://schemas.microsoft.com/office/drawing/2010/main">
                  <a14:imgLayer r:embed="rId7">
                    <a14:imgEffect>
                      <a14:sharpenSoften amount="1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4161" y="1578468"/>
            <a:ext cx="3956388" cy="593933"/>
          </a:xfrm>
          <a:prstGeom prst="rect">
            <a:avLst/>
          </a:prstGeom>
        </p:spPr>
      </p:pic>
      <p:pic>
        <p:nvPicPr>
          <p:cNvPr id="5" name="図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898" y="1617196"/>
            <a:ext cx="3800914" cy="505985"/>
          </a:xfrm>
          <a:prstGeom prst="rect">
            <a:avLst/>
          </a:prstGeom>
        </p:spPr>
      </p:pic>
      <p:sp>
        <p:nvSpPr>
          <p:cNvPr id="19" name="テキスト ボックス 18">
            <a:extLst>
              <a:ext uri="{FF2B5EF4-FFF2-40B4-BE49-F238E27FC236}">
                <a16:creationId xmlns:a16="http://schemas.microsoft.com/office/drawing/2014/main" id="{08BFB4BD-65AA-4CA8-9090-30C022D87791}"/>
              </a:ext>
            </a:extLst>
          </p:cNvPr>
          <p:cNvSpPr txBox="1"/>
          <p:nvPr/>
        </p:nvSpPr>
        <p:spPr>
          <a:xfrm>
            <a:off x="4885865" y="2427287"/>
            <a:ext cx="4445704" cy="105413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映している範囲のオブジェクトを全て取得し、配列に保持しておきます。取得するオブジェクトには、“</a:t>
            </a:r>
            <a:r>
              <a:rPr lang="en-US" altLang="ja-JP" sz="1600" dirty="0">
                <a:latin typeface="Meiryo UI" panose="020B0604030504040204" pitchFamily="50" charset="-128"/>
                <a:ea typeface="Meiryo UI" panose="020B0604030504040204" pitchFamily="50" charset="-128"/>
                <a:cs typeface="Calibri"/>
              </a:rPr>
              <a:t>Lane(</a:t>
            </a:r>
            <a:r>
              <a:rPr lang="ja-JP" altLang="en-US" sz="1600" dirty="0">
                <a:latin typeface="Meiryo UI" panose="020B0604030504040204" pitchFamily="50" charset="-128"/>
                <a:ea typeface="Meiryo UI" panose="020B0604030504040204" pitchFamily="50" charset="-128"/>
                <a:cs typeface="Calibri"/>
              </a:rPr>
              <a:t>道</a:t>
            </a:r>
            <a:r>
              <a:rPr lang="en-US" altLang="ja-JP" sz="1600" dirty="0">
                <a:latin typeface="Meiryo UI" panose="020B0604030504040204" pitchFamily="50" charset="-128"/>
                <a:ea typeface="Meiryo UI" panose="020B0604030504040204" pitchFamily="50" charset="-128"/>
                <a:cs typeface="Calibri"/>
              </a:rPr>
              <a:t>)</a:t>
            </a:r>
            <a:r>
              <a:rPr lang="ja-JP" altLang="en-US" sz="1600" dirty="0">
                <a:latin typeface="Meiryo UI" panose="020B0604030504040204" pitchFamily="50" charset="-128"/>
                <a:ea typeface="Meiryo UI" panose="020B0604030504040204" pitchFamily="50" charset="-128"/>
                <a:cs typeface="Calibri"/>
              </a:rPr>
              <a:t>”と“</a:t>
            </a:r>
            <a:r>
              <a:rPr lang="en-US" altLang="ja-JP" sz="1600" dirty="0">
                <a:latin typeface="Meiryo UI" panose="020B0604030504040204" pitchFamily="50" charset="-128"/>
                <a:ea typeface="Meiryo UI" panose="020B0604030504040204" pitchFamily="50" charset="-128"/>
                <a:cs typeface="Calibri"/>
              </a:rPr>
              <a:t>Item(</a:t>
            </a:r>
            <a:r>
              <a:rPr lang="ja-JP" altLang="en-US" sz="1600" dirty="0">
                <a:latin typeface="Meiryo UI" panose="020B0604030504040204" pitchFamily="50" charset="-128"/>
                <a:ea typeface="Meiryo UI" panose="020B0604030504040204" pitchFamily="50" charset="-128"/>
                <a:cs typeface="Calibri"/>
              </a:rPr>
              <a:t>アイテム</a:t>
            </a:r>
            <a:r>
              <a:rPr lang="en-US" altLang="ja-JP" sz="1600" dirty="0">
                <a:latin typeface="Meiryo UI" panose="020B0604030504040204" pitchFamily="50" charset="-128"/>
                <a:ea typeface="Meiryo UI" panose="020B0604030504040204" pitchFamily="50" charset="-128"/>
                <a:cs typeface="Calibri"/>
              </a:rPr>
              <a:t>)</a:t>
            </a:r>
            <a:r>
              <a:rPr lang="ja-JP" altLang="en-US" sz="1600" dirty="0">
                <a:latin typeface="Meiryo UI" panose="020B0604030504040204" pitchFamily="50" charset="-128"/>
                <a:ea typeface="Meiryo UI" panose="020B0604030504040204" pitchFamily="50" charset="-128"/>
                <a:cs typeface="Calibri"/>
              </a:rPr>
              <a:t>”があるので、それぞれ別の配列に保持するようにしています。</a:t>
            </a:r>
          </a:p>
        </p:txBody>
      </p:sp>
      <p:sp>
        <p:nvSpPr>
          <p:cNvPr id="20" name="テキスト ボックス 19">
            <a:extLst>
              <a:ext uri="{FF2B5EF4-FFF2-40B4-BE49-F238E27FC236}">
                <a16:creationId xmlns:a16="http://schemas.microsoft.com/office/drawing/2014/main" id="{08BFB4BD-65AA-4CA8-9090-30C022D87791}"/>
              </a:ext>
            </a:extLst>
          </p:cNvPr>
          <p:cNvSpPr txBox="1"/>
          <p:nvPr/>
        </p:nvSpPr>
        <p:spPr>
          <a:xfrm>
            <a:off x="571288" y="531769"/>
            <a:ext cx="8760281" cy="561692"/>
          </a:xfrm>
          <a:prstGeom prst="rect">
            <a:avLst/>
          </a:prstGeom>
          <a:solidFill>
            <a:schemeClr val="accent5">
              <a:lumMod val="20000"/>
              <a:lumOff val="80000"/>
            </a:schemeClr>
          </a:solidFill>
          <a:ln>
            <a:solidFill>
              <a:schemeClr val="accent1">
                <a:lumMod val="75000"/>
              </a:schemeClr>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ja-JP" altLang="en-US" sz="1600" dirty="0">
                <a:latin typeface="Meiryo UI" panose="020B0604030504040204" pitchFamily="50" charset="-128"/>
                <a:ea typeface="Meiryo UI" panose="020B0604030504040204" pitchFamily="50" charset="-128"/>
                <a:cs typeface="Calibri"/>
              </a:rPr>
              <a:t>オブジェクト単位で切り取る方法を取り入れました。</a:t>
            </a:r>
            <a:endParaRPr lang="en-US" altLang="ja-JP" sz="1600" dirty="0">
              <a:latin typeface="Meiryo UI" panose="020B0604030504040204" pitchFamily="50" charset="-128"/>
              <a:ea typeface="Meiryo UI" panose="020B0604030504040204" pitchFamily="50" charset="-128"/>
              <a:cs typeface="Calibri"/>
            </a:endParaRPr>
          </a:p>
          <a:p>
            <a:pPr algn="ctr"/>
            <a:r>
              <a:rPr lang="ja-JP" altLang="en-US" sz="1600" dirty="0">
                <a:latin typeface="Meiryo UI" panose="020B0604030504040204" pitchFamily="50" charset="-128"/>
                <a:ea typeface="Meiryo UI" panose="020B0604030504040204" pitchFamily="50" charset="-128"/>
                <a:cs typeface="Calibri"/>
              </a:rPr>
              <a:t>短い道を細かく繋げて配置しておき、映った範囲のオブジェクトを全て取得する方法です。</a:t>
            </a:r>
            <a:endParaRPr lang="en-US" altLang="ja-JP" sz="1600" dirty="0">
              <a:latin typeface="Meiryo UI" panose="020B0604030504040204" pitchFamily="50" charset="-128"/>
              <a:ea typeface="Meiryo UI" panose="020B0604030504040204" pitchFamily="50" charset="-128"/>
              <a:cs typeface="Calibri"/>
            </a:endParaRPr>
          </a:p>
        </p:txBody>
      </p:sp>
      <p:sp>
        <p:nvSpPr>
          <p:cNvPr id="18" name="テキスト ボックス 17">
            <a:extLst>
              <a:ext uri="{FF2B5EF4-FFF2-40B4-BE49-F238E27FC236}">
                <a16:creationId xmlns:a16="http://schemas.microsoft.com/office/drawing/2014/main" id="{1CAC8AEF-DC17-4A98-9B8F-62D4B33A6FF4}"/>
              </a:ext>
            </a:extLst>
          </p:cNvPr>
          <p:cNvSpPr txBox="1"/>
          <p:nvPr/>
        </p:nvSpPr>
        <p:spPr>
          <a:xfrm>
            <a:off x="6762590" y="6350119"/>
            <a:ext cx="276241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ja-JP" altLang="en-US" b="1" dirty="0">
                <a:solidFill>
                  <a:schemeClr val="bg2">
                    <a:lumMod val="75000"/>
                  </a:schemeClr>
                </a:solidFill>
                <a:latin typeface="Meiryo UI" panose="020B0604030504040204" pitchFamily="50" charset="-128"/>
                <a:ea typeface="Meiryo UI" panose="020B0604030504040204" pitchFamily="50" charset="-128"/>
                <a:cs typeface="Calibri"/>
              </a:rPr>
              <a:t>◆表示内の道の切り取り◆</a:t>
            </a:r>
          </a:p>
        </p:txBody>
      </p:sp>
      <p:sp>
        <p:nvSpPr>
          <p:cNvPr id="21" name="正方形/長方形 20">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2" name="正方形/長方形 21">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Tree>
    <p:extLst>
      <p:ext uri="{BB962C8B-B14F-4D97-AF65-F5344CB8AC3E}">
        <p14:creationId xmlns:p14="http://schemas.microsoft.com/office/powerpoint/2010/main" val="12807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8A4399A-7274-4568-95D4-03FB71898E06}"/>
              </a:ext>
            </a:extLst>
          </p:cNvPr>
          <p:cNvSpPr txBox="1"/>
          <p:nvPr/>
        </p:nvSpPr>
        <p:spPr>
          <a:xfrm>
            <a:off x="391159" y="1682791"/>
            <a:ext cx="4531742" cy="249299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入学して初めての夏、</a:t>
            </a:r>
            <a:r>
              <a:rPr lang="en-US" altLang="ja-JP" sz="1600" dirty="0">
                <a:latin typeface="Meiryo UI" panose="020B0604030504040204" pitchFamily="50" charset="-128"/>
                <a:ea typeface="Meiryo UI" panose="020B0604030504040204" pitchFamily="50" charset="-128"/>
                <a:cs typeface="Calibri"/>
              </a:rPr>
              <a:t>C</a:t>
            </a:r>
            <a:r>
              <a:rPr lang="ja-JP" altLang="en-US" sz="1600" dirty="0">
                <a:latin typeface="Meiryo UI" panose="020B0604030504040204" pitchFamily="50" charset="-128"/>
                <a:ea typeface="Meiryo UI" panose="020B0604030504040204" pitchFamily="50" charset="-128"/>
                <a:cs typeface="Calibri"/>
              </a:rPr>
              <a:t>言語でのプログラムを学んで間もない時に作ったゲームです。</a:t>
            </a:r>
            <a:endParaRPr lang="ja-JP" altLang="en-US" sz="1600" b="1"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授業で学んだシューティングゲームを活かし、周囲から迫ってくるお菓子を撃破するゲームを作りました。</a:t>
            </a:r>
          </a:p>
          <a:p>
            <a:r>
              <a:rPr lang="ja-JP" altLang="en-US" sz="1600" dirty="0">
                <a:latin typeface="Meiryo UI" panose="020B0604030504040204" pitchFamily="50" charset="-128"/>
                <a:ea typeface="Meiryo UI" panose="020B0604030504040204" pitchFamily="50" charset="-128"/>
                <a:cs typeface="Calibri"/>
              </a:rPr>
              <a:t>敵</a:t>
            </a:r>
            <a:r>
              <a:rPr lang="en-US" altLang="ja-JP" sz="1600" dirty="0">
                <a:latin typeface="HGS創英角ｺﾞｼｯｸUB" panose="020B0900000000000000" pitchFamily="50" charset="-128"/>
                <a:ea typeface="HGS創英角ｺﾞｼｯｸUB" panose="020B0900000000000000" pitchFamily="50" charset="-128"/>
                <a:cs typeface="Calibri"/>
              </a:rPr>
              <a:t>( </a:t>
            </a:r>
            <a:r>
              <a:rPr lang="ja-JP" altLang="en-US" sz="1600" dirty="0">
                <a:latin typeface="Meiryo UI" panose="020B0604030504040204" pitchFamily="50" charset="-128"/>
                <a:ea typeface="Meiryo UI" panose="020B0604030504040204" pitchFamily="50" charset="-128"/>
                <a:cs typeface="Calibri"/>
              </a:rPr>
              <a:t>お菓子 </a:t>
            </a:r>
            <a:r>
              <a:rPr lang="en-US" altLang="ja-JP" sz="1600" dirty="0">
                <a:latin typeface="HGS創英角ｺﾞｼｯｸUB" panose="020B0900000000000000" pitchFamily="50" charset="-128"/>
                <a:ea typeface="HGS創英角ｺﾞｼｯｸUB" panose="020B0900000000000000" pitchFamily="50" charset="-128"/>
                <a:cs typeface="Calibri"/>
              </a:rPr>
              <a:t>)</a:t>
            </a:r>
            <a:r>
              <a:rPr lang="ja-JP" altLang="en-US" sz="1600" dirty="0">
                <a:latin typeface="Meiryo UI" panose="020B0604030504040204" pitchFamily="50" charset="-128"/>
                <a:ea typeface="Meiryo UI" panose="020B0604030504040204" pitchFamily="50" charset="-128"/>
                <a:cs typeface="Calibri"/>
              </a:rPr>
              <a:t>の動きはプレイヤーとの座標を見て、</a:t>
            </a:r>
            <a:r>
              <a:rPr lang="ja-JP" altLang="en-US" sz="1600" dirty="0" err="1">
                <a:latin typeface="Meiryo UI" panose="020B0604030504040204" pitchFamily="50" charset="-128"/>
                <a:ea typeface="Meiryo UI" panose="020B0604030504040204" pitchFamily="50" charset="-128"/>
                <a:cs typeface="Calibri"/>
              </a:rPr>
              <a:t>x</a:t>
            </a:r>
            <a:r>
              <a:rPr lang="ja-JP" altLang="en-US" sz="1600" dirty="0">
                <a:latin typeface="Meiryo UI" panose="020B0604030504040204" pitchFamily="50" charset="-128"/>
                <a:ea typeface="Meiryo UI" panose="020B0604030504040204" pitchFamily="50" charset="-128"/>
                <a:cs typeface="Calibri"/>
              </a:rPr>
              <a:t>軸、ｙ軸のうちの距離が長い方から縮めてくるようにしています。</a:t>
            </a:r>
          </a:p>
          <a:p>
            <a:r>
              <a:rPr lang="ja-JP" altLang="en-US" sz="1600" dirty="0">
                <a:latin typeface="Meiryo UI" panose="020B0604030504040204" pitchFamily="50" charset="-128"/>
                <a:ea typeface="Meiryo UI" panose="020B0604030504040204" pitchFamily="50" charset="-128"/>
                <a:cs typeface="Calibri"/>
              </a:rPr>
              <a:t>敵をふわふわと浮かせて可愛い感じを表現するために、Sinカーブを使いました。</a:t>
            </a:r>
          </a:p>
          <a:p>
            <a:endParaRPr lang="ja-JP" altLang="en-US" sz="1350" dirty="0">
              <a:ea typeface="ＭＳ Ｐゴシック"/>
              <a:cs typeface="Calibri"/>
            </a:endParaRPr>
          </a:p>
        </p:txBody>
      </p:sp>
      <p:sp>
        <p:nvSpPr>
          <p:cNvPr id="10" name="正方形/長方形 9">
            <a:extLst>
              <a:ext uri="{FF2B5EF4-FFF2-40B4-BE49-F238E27FC236}">
                <a16:creationId xmlns:a16="http://schemas.microsoft.com/office/drawing/2014/main" id="{3CFA9F5F-A409-4411-93F8-0EEAC270D0A2}"/>
              </a:ext>
            </a:extLst>
          </p:cNvPr>
          <p:cNvSpPr/>
          <p:nvPr/>
        </p:nvSpPr>
        <p:spPr>
          <a:xfrm>
            <a:off x="331680" y="4022615"/>
            <a:ext cx="4794347" cy="1441167"/>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ea typeface="ＭＳ Ｐゴシック"/>
                <a:cs typeface="Calibri"/>
              </a:rPr>
              <a:t>ソース</a:t>
            </a:r>
          </a:p>
        </p:txBody>
      </p:sp>
      <p:sp>
        <p:nvSpPr>
          <p:cNvPr id="24" name="テキスト ボックス 23">
            <a:extLst>
              <a:ext uri="{FF2B5EF4-FFF2-40B4-BE49-F238E27FC236}">
                <a16:creationId xmlns:a16="http://schemas.microsoft.com/office/drawing/2014/main" id="{C32F0794-126E-4500-9D83-D1181F2D534C}"/>
              </a:ext>
            </a:extLst>
          </p:cNvPr>
          <p:cNvSpPr txBox="1"/>
          <p:nvPr/>
        </p:nvSpPr>
        <p:spPr>
          <a:xfrm>
            <a:off x="773861" y="569449"/>
            <a:ext cx="4179139" cy="9925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US" altLang="ja-JP" sz="6000" b="1" dirty="0" err="1">
                <a:latin typeface="MS UI Gothic" panose="020B0600070205080204" pitchFamily="50" charset="-128"/>
                <a:ea typeface="MS UI Gothic" panose="020B0600070205080204" pitchFamily="50" charset="-128"/>
              </a:rPr>
              <a:t>LoseWeight</a:t>
            </a:r>
            <a:endParaRPr lang="ja-JP" altLang="en-US" sz="6000" b="1" dirty="0">
              <a:latin typeface="MS UI Gothic" panose="020B0600070205080204" pitchFamily="50" charset="-128"/>
              <a:ea typeface="MS UI Gothic" panose="020B0600070205080204" pitchFamily="50" charset="-128"/>
            </a:endParaRPr>
          </a:p>
        </p:txBody>
      </p:sp>
      <p:sp>
        <p:nvSpPr>
          <p:cNvPr id="25" name="テキスト ボックス 24">
            <a:extLst>
              <a:ext uri="{FF2B5EF4-FFF2-40B4-BE49-F238E27FC236}">
                <a16:creationId xmlns:a16="http://schemas.microsoft.com/office/drawing/2014/main" id="{A45F6D4F-19D3-4848-977C-6B6DCF82526F}"/>
              </a:ext>
            </a:extLst>
          </p:cNvPr>
          <p:cNvSpPr txBox="1"/>
          <p:nvPr/>
        </p:nvSpPr>
        <p:spPr>
          <a:xfrm>
            <a:off x="1711937" y="444533"/>
            <a:ext cx="2462766"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2400" b="1" dirty="0">
                <a:latin typeface="Meiryo UI" panose="020B0604030504040204" pitchFamily="50" charset="-128"/>
                <a:ea typeface="Meiryo UI" panose="020B0604030504040204" pitchFamily="50" charset="-128"/>
                <a:cs typeface="Calibri"/>
              </a:rPr>
              <a:t>ルーズウェイト</a:t>
            </a:r>
            <a:endParaRPr lang="ja-JP" altLang="en-US" sz="2800" b="1" dirty="0">
              <a:latin typeface="Meiryo UI" panose="020B0604030504040204" pitchFamily="50" charset="-128"/>
              <a:ea typeface="Meiryo UI" panose="020B0604030504040204" pitchFamily="50" charset="-128"/>
              <a:cs typeface="Calibri"/>
            </a:endParaRPr>
          </a:p>
        </p:txBody>
      </p:sp>
      <p:sp>
        <p:nvSpPr>
          <p:cNvPr id="28" name="テキスト ボックス 5">
            <a:extLst>
              <a:ext uri="{FF2B5EF4-FFF2-40B4-BE49-F238E27FC236}">
                <a16:creationId xmlns:a16="http://schemas.microsoft.com/office/drawing/2014/main" id="{E7B50AF0-9E48-4C1C-9F4E-7870C6234C73}"/>
              </a:ext>
            </a:extLst>
          </p:cNvPr>
          <p:cNvSpPr txBox="1"/>
          <p:nvPr/>
        </p:nvSpPr>
        <p:spPr>
          <a:xfrm>
            <a:off x="5378106" y="4407741"/>
            <a:ext cx="3629246" cy="369332"/>
          </a:xfrm>
          <a:prstGeom prst="rect">
            <a:avLst/>
          </a:prstGeom>
          <a:solidFill>
            <a:srgbClr val="CCFFCC"/>
          </a:solidFill>
          <a:ln w="19050">
            <a:solidFill>
              <a:schemeClr val="tx1"/>
            </a:solidFill>
          </a:ln>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gn="ctr"/>
            <a:r>
              <a:rPr lang="ja-JP" altLang="en-US" dirty="0">
                <a:latin typeface="HGｺﾞｼｯｸE" panose="020B0909000000000000" pitchFamily="49" charset="-128"/>
                <a:ea typeface="HGｺﾞｼｯｸE" panose="020B0909000000000000" pitchFamily="49" charset="-128"/>
              </a:rPr>
              <a:t>学内コンテスト作品</a:t>
            </a:r>
          </a:p>
        </p:txBody>
      </p:sp>
      <p:grpSp>
        <p:nvGrpSpPr>
          <p:cNvPr id="29" name="グループ化 28">
            <a:extLst>
              <a:ext uri="{FF2B5EF4-FFF2-40B4-BE49-F238E27FC236}">
                <a16:creationId xmlns:a16="http://schemas.microsoft.com/office/drawing/2014/main" id="{EA1C435C-E33B-41D8-AE0C-E2C0702BC49D}"/>
              </a:ext>
            </a:extLst>
          </p:cNvPr>
          <p:cNvGrpSpPr/>
          <p:nvPr/>
        </p:nvGrpSpPr>
        <p:grpSpPr>
          <a:xfrm>
            <a:off x="4296623" y="4760728"/>
            <a:ext cx="4962808" cy="1628668"/>
            <a:chOff x="4230585" y="4468655"/>
            <a:chExt cx="4700911" cy="1343793"/>
          </a:xfrm>
        </p:grpSpPr>
        <p:sp>
          <p:nvSpPr>
            <p:cNvPr id="30" name="正方形/長方形 29">
              <a:extLst>
                <a:ext uri="{FF2B5EF4-FFF2-40B4-BE49-F238E27FC236}">
                  <a16:creationId xmlns:a16="http://schemas.microsoft.com/office/drawing/2014/main" id="{9F104BAF-B457-4198-BBFB-C3827F8CFA43}"/>
                </a:ext>
              </a:extLst>
            </p:cNvPr>
            <p:cNvSpPr/>
            <p:nvPr/>
          </p:nvSpPr>
          <p:spPr>
            <a:xfrm>
              <a:off x="5254996" y="4468655"/>
              <a:ext cx="3437724" cy="1343793"/>
            </a:xfrm>
            <a:prstGeom prst="rect">
              <a:avLst/>
            </a:prstGeom>
            <a:ln w="1905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dirty="0"/>
            </a:p>
          </p:txBody>
        </p:sp>
        <p:sp>
          <p:nvSpPr>
            <p:cNvPr id="31" name="テキスト ボックス 30">
              <a:extLst>
                <a:ext uri="{FF2B5EF4-FFF2-40B4-BE49-F238E27FC236}">
                  <a16:creationId xmlns:a16="http://schemas.microsoft.com/office/drawing/2014/main" id="{3800B5AB-D123-46FB-A326-0B2C78BA9097}"/>
                </a:ext>
              </a:extLst>
            </p:cNvPr>
            <p:cNvSpPr txBox="1"/>
            <p:nvPr/>
          </p:nvSpPr>
          <p:spPr>
            <a:xfrm>
              <a:off x="4230585" y="4491947"/>
              <a:ext cx="2423590" cy="1320501"/>
            </a:xfrm>
            <a:prstGeom prst="rect">
              <a:avLst/>
            </a:prstGeom>
            <a:noFill/>
          </p:spPr>
          <p:txBody>
            <a:bodyPr wrap="square" rtlCol="0">
              <a:spAutoFit/>
            </a:bodyPr>
            <a:lstStyle/>
            <a:p>
              <a:pPr algn="r"/>
              <a:r>
                <a:rPr lang="ja-JP" altLang="en-US" sz="1400" dirty="0">
                  <a:latin typeface="HGPｺﾞｼｯｸE" panose="020B0900000000000000" pitchFamily="50" charset="-128"/>
                  <a:ea typeface="HGPｺﾞｼｯｸE" panose="020B0900000000000000" pitchFamily="50" charset="-128"/>
                </a:rPr>
                <a:t>プラットフォーム</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使用言語</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使用ライブラリ</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制作人数</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制作時期</a:t>
              </a:r>
              <a:endParaRPr lang="en-US" altLang="ja-JP" sz="1400" dirty="0">
                <a:latin typeface="HGPｺﾞｼｯｸE" panose="020B0900000000000000" pitchFamily="50" charset="-128"/>
                <a:ea typeface="HGPｺﾞｼｯｸE" panose="020B0900000000000000" pitchFamily="50" charset="-128"/>
              </a:endParaRPr>
            </a:p>
            <a:p>
              <a:pPr algn="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ジャンル</a:t>
              </a:r>
              <a:endParaRPr lang="ja-JP" altLang="en-US" sz="1200" dirty="0">
                <a:latin typeface="HGPｺﾞｼｯｸE" panose="020B0900000000000000" pitchFamily="50" charset="-128"/>
                <a:ea typeface="HGPｺﾞｼｯｸE" panose="020B0900000000000000" pitchFamily="50" charset="-128"/>
              </a:endParaRPr>
            </a:p>
          </p:txBody>
        </p:sp>
        <p:sp>
          <p:nvSpPr>
            <p:cNvPr id="32" name="テキスト ボックス 31">
              <a:extLst>
                <a:ext uri="{FF2B5EF4-FFF2-40B4-BE49-F238E27FC236}">
                  <a16:creationId xmlns:a16="http://schemas.microsoft.com/office/drawing/2014/main" id="{70AA2D1D-BFED-4C5C-BE55-6F54DB930EF2}"/>
                </a:ext>
              </a:extLst>
            </p:cNvPr>
            <p:cNvSpPr txBox="1"/>
            <p:nvPr/>
          </p:nvSpPr>
          <p:spPr>
            <a:xfrm>
              <a:off x="6710256" y="4489232"/>
              <a:ext cx="2221240" cy="1320501"/>
            </a:xfrm>
            <a:prstGeom prst="rect">
              <a:avLst/>
            </a:prstGeom>
            <a:noFill/>
          </p:spPr>
          <p:txBody>
            <a:bodyPr wrap="square" rtlCol="0">
              <a:spAutoFit/>
            </a:bodyPr>
            <a:lstStyle/>
            <a:p>
              <a:r>
                <a:rPr lang="en-US" altLang="ja-JP" sz="1400" dirty="0">
                  <a:latin typeface="HGPｺﾞｼｯｸE" panose="020B0900000000000000" pitchFamily="50" charset="-128"/>
                  <a:ea typeface="HGPｺﾞｼｯｸE" panose="020B0900000000000000" pitchFamily="50" charset="-128"/>
                </a:rPr>
                <a:t>PC</a:t>
              </a:r>
            </a:p>
            <a:p>
              <a:r>
                <a:rPr lang="en-US" altLang="ja-JP" sz="1400" dirty="0">
                  <a:latin typeface="HGPｺﾞｼｯｸE" panose="020B0900000000000000" pitchFamily="50" charset="-128"/>
                  <a:ea typeface="HGPｺﾞｼｯｸE" panose="020B0900000000000000" pitchFamily="50" charset="-128"/>
                </a:rPr>
                <a:t>C</a:t>
              </a:r>
              <a:r>
                <a:rPr lang="ja-JP" altLang="en-US" sz="1400" dirty="0">
                  <a:latin typeface="HGPｺﾞｼｯｸE" panose="020B0900000000000000" pitchFamily="50" charset="-128"/>
                  <a:ea typeface="HGPｺﾞｼｯｸE" panose="020B0900000000000000" pitchFamily="50" charset="-128"/>
                </a:rPr>
                <a:t>言語</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DX</a:t>
              </a:r>
              <a:r>
                <a:rPr lang="ja-JP" altLang="en-US" sz="1400" dirty="0">
                  <a:latin typeface="HGPｺﾞｼｯｸE" panose="020B0900000000000000" pitchFamily="50" charset="-128"/>
                  <a:ea typeface="HGPｺﾞｼｯｸE" panose="020B0900000000000000" pitchFamily="50" charset="-128"/>
                </a:rPr>
                <a:t>ライブラリ</a:t>
              </a:r>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プログラマー</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2017</a:t>
              </a:r>
              <a:r>
                <a:rPr lang="ja-JP" altLang="en-US" sz="1400" dirty="0">
                  <a:latin typeface="HGPｺﾞｼｯｸE" panose="020B0900000000000000" pitchFamily="50" charset="-128"/>
                  <a:ea typeface="HGPｺﾞｼｯｸE" panose="020B0900000000000000" pitchFamily="50" charset="-128"/>
                </a:rPr>
                <a:t>年</a:t>
              </a:r>
              <a:r>
                <a:rPr lang="en-US" altLang="ja-JP" sz="1400" dirty="0">
                  <a:latin typeface="HGPｺﾞｼｯｸE" panose="020B0900000000000000" pitchFamily="50" charset="-128"/>
                  <a:ea typeface="HGPｺﾞｼｯｸE" panose="020B0900000000000000" pitchFamily="50" charset="-128"/>
                </a:rPr>
                <a:t>6</a:t>
              </a:r>
              <a:r>
                <a:rPr lang="ja-JP" altLang="en-US" sz="1400" dirty="0">
                  <a:latin typeface="HGPｺﾞｼｯｸE" panose="020B0900000000000000" pitchFamily="50" charset="-128"/>
                  <a:ea typeface="HGPｺﾞｼｯｸE" panose="020B0900000000000000" pitchFamily="50" charset="-128"/>
                </a:rPr>
                <a:t>月～</a:t>
              </a:r>
              <a:r>
                <a:rPr lang="en-US" altLang="ja-JP" sz="1400" dirty="0">
                  <a:latin typeface="HGPｺﾞｼｯｸE" panose="020B0900000000000000" pitchFamily="50" charset="-128"/>
                  <a:ea typeface="HGPｺﾞｼｯｸE" panose="020B0900000000000000" pitchFamily="50" charset="-128"/>
                </a:rPr>
                <a:t>8</a:t>
              </a:r>
              <a:r>
                <a:rPr lang="ja-JP" altLang="en-US" sz="1400" dirty="0">
                  <a:latin typeface="HGPｺﾞｼｯｸE" panose="020B0900000000000000" pitchFamily="50" charset="-128"/>
                  <a:ea typeface="HGPｺﾞｼｯｸE" panose="020B0900000000000000" pitchFamily="50" charset="-128"/>
                </a:rPr>
                <a:t>月</a:t>
              </a:r>
              <a:endParaRPr lang="en-US" altLang="ja-JP" sz="1400" dirty="0">
                <a:latin typeface="HGPｺﾞｼｯｸE" panose="020B0900000000000000" pitchFamily="50" charset="-128"/>
                <a:ea typeface="HGPｺﾞｼｯｸE" panose="020B0900000000000000" pitchFamily="50" charset="-128"/>
              </a:endParaRPr>
            </a:p>
            <a:p>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シューティング</a:t>
              </a:r>
            </a:p>
          </p:txBody>
        </p:sp>
      </p:grpSp>
      <p:sp>
        <p:nvSpPr>
          <p:cNvPr id="33" name="正方形/長方形 32">
            <a:extLst>
              <a:ext uri="{FF2B5EF4-FFF2-40B4-BE49-F238E27FC236}">
                <a16:creationId xmlns:a16="http://schemas.microsoft.com/office/drawing/2014/main" id="{A4C01F5E-2DDB-4E0A-B2C9-37B7403D1145}"/>
              </a:ext>
            </a:extLst>
          </p:cNvPr>
          <p:cNvSpPr/>
          <p:nvPr/>
        </p:nvSpPr>
        <p:spPr>
          <a:xfrm>
            <a:off x="7936720" y="5421174"/>
            <a:ext cx="552057" cy="307777"/>
          </a:xfrm>
          <a:prstGeom prst="rect">
            <a:avLst/>
          </a:prstGeom>
        </p:spPr>
        <p:txBody>
          <a:bodyPr wrap="square">
            <a:spAutoFit/>
          </a:bodyPr>
          <a:lstStyle/>
          <a:p>
            <a:r>
              <a:rPr lang="en-US" altLang="ja-JP" sz="1400" dirty="0">
                <a:latin typeface="HGPｺﾞｼｯｸE" panose="020B0900000000000000" pitchFamily="50" charset="-128"/>
                <a:ea typeface="HGPｺﾞｼｯｸE" panose="020B0900000000000000" pitchFamily="50" charset="-128"/>
              </a:rPr>
              <a:t>1</a:t>
            </a:r>
            <a:r>
              <a:rPr lang="ja-JP" altLang="en-US" sz="1400" dirty="0">
                <a:latin typeface="HGPｺﾞｼｯｸE" panose="020B0900000000000000" pitchFamily="50" charset="-128"/>
                <a:ea typeface="HGPｺﾞｼｯｸE" panose="020B0900000000000000" pitchFamily="50" charset="-128"/>
              </a:rPr>
              <a:t>人</a:t>
            </a:r>
            <a:endParaRPr lang="en-US" altLang="ja-JP" sz="1400" dirty="0">
              <a:latin typeface="HGPｺﾞｼｯｸE" panose="020B0900000000000000" pitchFamily="50" charset="-128"/>
              <a:ea typeface="HGPｺﾞｼｯｸE" panose="020B0900000000000000" pitchFamily="50" charset="-128"/>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t="6152"/>
          <a:stretch/>
        </p:blipFill>
        <p:spPr>
          <a:xfrm>
            <a:off x="5345860" y="734643"/>
            <a:ext cx="3629246" cy="25200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正方形/長方形 17">
            <a:extLst>
              <a:ext uri="{FF2B5EF4-FFF2-40B4-BE49-F238E27FC236}">
                <a16:creationId xmlns:a16="http://schemas.microsoft.com/office/drawing/2014/main" id="{75E001BD-6088-40B5-A595-55024EAE1042}"/>
              </a:ext>
            </a:extLst>
          </p:cNvPr>
          <p:cNvSpPr/>
          <p:nvPr/>
        </p:nvSpPr>
        <p:spPr>
          <a:xfrm>
            <a:off x="380999" y="1522729"/>
            <a:ext cx="4541902" cy="6746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159" y="4100798"/>
            <a:ext cx="4685824" cy="1287867"/>
          </a:xfrm>
          <a:prstGeom prst="rect">
            <a:avLst/>
          </a:prstGeom>
        </p:spPr>
      </p:pic>
      <p:sp>
        <p:nvSpPr>
          <p:cNvPr id="17" name="正方形/長方形 16">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19" name="正方形/長方形 18">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0" name="テキスト ボックス 19">
            <a:extLst>
              <a:ext uri="{FF2B5EF4-FFF2-40B4-BE49-F238E27FC236}">
                <a16:creationId xmlns:a16="http://schemas.microsoft.com/office/drawing/2014/main" id="{1372739C-10AA-4703-9F7C-E4DAC8AE78CB}"/>
              </a:ext>
            </a:extLst>
          </p:cNvPr>
          <p:cNvSpPr txBox="1"/>
          <p:nvPr/>
        </p:nvSpPr>
        <p:spPr>
          <a:xfrm>
            <a:off x="6914441" y="5840005"/>
            <a:ext cx="2344990" cy="27699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a:t>
            </a:r>
            <a:r>
              <a:rPr lang="ja-JP" altLang="en-US" sz="1200" dirty="0">
                <a:latin typeface="HGPｺﾞｼｯｸE" panose="020B0900000000000000" pitchFamily="50" charset="-128"/>
                <a:ea typeface="HGPｺﾞｼｯｸE" panose="020B0900000000000000" pitchFamily="50" charset="-128"/>
              </a:rPr>
              <a:t>企画</a:t>
            </a:r>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週間、制作</a:t>
            </a:r>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カ月</a:t>
            </a:r>
            <a:r>
              <a:rPr lang="en-US" altLang="ja-JP" sz="1200" dirty="0">
                <a:latin typeface="HGPｺﾞｼｯｸE" panose="020B0900000000000000" pitchFamily="50" charset="-128"/>
                <a:ea typeface="HGPｺﾞｼｯｸE" panose="020B0900000000000000" pitchFamily="50" charset="-128"/>
              </a:rPr>
              <a:t>)</a:t>
            </a:r>
          </a:p>
        </p:txBody>
      </p:sp>
    </p:spTree>
    <p:extLst>
      <p:ext uri="{BB962C8B-B14F-4D97-AF65-F5344CB8AC3E}">
        <p14:creationId xmlns:p14="http://schemas.microsoft.com/office/powerpoint/2010/main" val="3707246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8A4399A-7274-4568-95D4-03FB71898E06}"/>
              </a:ext>
            </a:extLst>
          </p:cNvPr>
          <p:cNvSpPr txBox="1"/>
          <p:nvPr/>
        </p:nvSpPr>
        <p:spPr>
          <a:xfrm>
            <a:off x="380999" y="1686098"/>
            <a:ext cx="4573037" cy="45012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お題「まわす」で１週間で制作したゲームです。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お題を意識して、回転寿司のレーンを自ら回して、お客さんに届けるゲームになっています。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上から寿司のネタが降ってくるので、それをうまくシャリでキャッチして寿司を完成させて届けます。</a:t>
            </a:r>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楽しく遊べるゲームを目標に、計画を立てて制作をしました。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このゲームで苦労したことは、</a:t>
            </a:r>
            <a:r>
              <a:rPr lang="en-US" altLang="ja-JP" sz="1600" dirty="0">
                <a:latin typeface="Meiryo UI" panose="020B0604030504040204" pitchFamily="50" charset="-128"/>
                <a:ea typeface="Meiryo UI" panose="020B0604030504040204" pitchFamily="50" charset="-128"/>
                <a:cs typeface="Calibri"/>
              </a:rPr>
              <a:t>Android</a:t>
            </a:r>
            <a:r>
              <a:rPr lang="ja-JP" altLang="en-US" sz="1600" dirty="0">
                <a:latin typeface="Meiryo UI" panose="020B0604030504040204" pitchFamily="50" charset="-128"/>
                <a:ea typeface="Meiryo UI" panose="020B0604030504040204" pitchFamily="50" charset="-128"/>
                <a:cs typeface="Calibri"/>
              </a:rPr>
              <a:t>に対応させる際に、アプリがとても重い処理をしていたので軽くするように、改善を行ったことです。１番時間がかかりました。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24" name="テキスト ボックス 23">
            <a:extLst>
              <a:ext uri="{FF2B5EF4-FFF2-40B4-BE49-F238E27FC236}">
                <a16:creationId xmlns:a16="http://schemas.microsoft.com/office/drawing/2014/main" id="{C32F0794-126E-4500-9D83-D1181F2D534C}"/>
              </a:ext>
            </a:extLst>
          </p:cNvPr>
          <p:cNvSpPr txBox="1"/>
          <p:nvPr/>
        </p:nvSpPr>
        <p:spPr>
          <a:xfrm>
            <a:off x="743763" y="662371"/>
            <a:ext cx="4179139" cy="9002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5400" b="1" dirty="0" err="1">
                <a:latin typeface="MS UI Gothic" panose="020B0600070205080204" pitchFamily="50" charset="-128"/>
                <a:ea typeface="MS UI Gothic" panose="020B0600070205080204" pitchFamily="50" charset="-128"/>
              </a:rPr>
              <a:t>まわすっ</a:t>
            </a:r>
            <a:r>
              <a:rPr lang="ja-JP" altLang="en-US" sz="5400" b="1" dirty="0">
                <a:latin typeface="MS UI Gothic" panose="020B0600070205080204" pitchFamily="50" charset="-128"/>
                <a:ea typeface="MS UI Gothic" panose="020B0600070205080204" pitchFamily="50" charset="-128"/>
              </a:rPr>
              <a:t>し～☆</a:t>
            </a:r>
          </a:p>
        </p:txBody>
      </p:sp>
      <p:sp>
        <p:nvSpPr>
          <p:cNvPr id="28" name="テキスト ボックス 5">
            <a:extLst>
              <a:ext uri="{FF2B5EF4-FFF2-40B4-BE49-F238E27FC236}">
                <a16:creationId xmlns:a16="http://schemas.microsoft.com/office/drawing/2014/main" id="{E7B50AF0-9E48-4C1C-9F4E-7870C6234C73}"/>
              </a:ext>
            </a:extLst>
          </p:cNvPr>
          <p:cNvSpPr txBox="1"/>
          <p:nvPr/>
        </p:nvSpPr>
        <p:spPr>
          <a:xfrm>
            <a:off x="5378984" y="4394691"/>
            <a:ext cx="3629246" cy="369332"/>
          </a:xfrm>
          <a:prstGeom prst="rect">
            <a:avLst/>
          </a:prstGeom>
          <a:solidFill>
            <a:srgbClr val="CCFFCC"/>
          </a:solidFill>
          <a:ln w="19050">
            <a:solidFill>
              <a:schemeClr val="tx1"/>
            </a:solidFill>
          </a:ln>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gn="ctr"/>
            <a:endParaRPr lang="ja-JP" altLang="en-US" dirty="0">
              <a:latin typeface="HGｺﾞｼｯｸE" panose="020B0909000000000000" pitchFamily="49" charset="-128"/>
              <a:ea typeface="HGｺﾞｼｯｸE" panose="020B0909000000000000" pitchFamily="49" charset="-128"/>
            </a:endParaRPr>
          </a:p>
        </p:txBody>
      </p:sp>
      <p:grpSp>
        <p:nvGrpSpPr>
          <p:cNvPr id="29" name="グループ化 28">
            <a:extLst>
              <a:ext uri="{FF2B5EF4-FFF2-40B4-BE49-F238E27FC236}">
                <a16:creationId xmlns:a16="http://schemas.microsoft.com/office/drawing/2014/main" id="{EA1C435C-E33B-41D8-AE0C-E2C0702BC49D}"/>
              </a:ext>
            </a:extLst>
          </p:cNvPr>
          <p:cNvGrpSpPr/>
          <p:nvPr/>
        </p:nvGrpSpPr>
        <p:grpSpPr>
          <a:xfrm>
            <a:off x="4297501" y="4768680"/>
            <a:ext cx="4962808" cy="1628668"/>
            <a:chOff x="4230585" y="4468655"/>
            <a:chExt cx="4700911" cy="1343793"/>
          </a:xfrm>
        </p:grpSpPr>
        <p:sp>
          <p:nvSpPr>
            <p:cNvPr id="30" name="正方形/長方形 29">
              <a:extLst>
                <a:ext uri="{FF2B5EF4-FFF2-40B4-BE49-F238E27FC236}">
                  <a16:creationId xmlns:a16="http://schemas.microsoft.com/office/drawing/2014/main" id="{9F104BAF-B457-4198-BBFB-C3827F8CFA43}"/>
                </a:ext>
              </a:extLst>
            </p:cNvPr>
            <p:cNvSpPr/>
            <p:nvPr/>
          </p:nvSpPr>
          <p:spPr>
            <a:xfrm>
              <a:off x="5254996" y="4468655"/>
              <a:ext cx="3437724" cy="1343793"/>
            </a:xfrm>
            <a:prstGeom prst="rect">
              <a:avLst/>
            </a:prstGeom>
            <a:ln w="1905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dirty="0"/>
            </a:p>
          </p:txBody>
        </p:sp>
        <p:sp>
          <p:nvSpPr>
            <p:cNvPr id="31" name="テキスト ボックス 30">
              <a:extLst>
                <a:ext uri="{FF2B5EF4-FFF2-40B4-BE49-F238E27FC236}">
                  <a16:creationId xmlns:a16="http://schemas.microsoft.com/office/drawing/2014/main" id="{3800B5AB-D123-46FB-A326-0B2C78BA9097}"/>
                </a:ext>
              </a:extLst>
            </p:cNvPr>
            <p:cNvSpPr txBox="1"/>
            <p:nvPr/>
          </p:nvSpPr>
          <p:spPr>
            <a:xfrm>
              <a:off x="4230585" y="4491947"/>
              <a:ext cx="2423590" cy="1320501"/>
            </a:xfrm>
            <a:prstGeom prst="rect">
              <a:avLst/>
            </a:prstGeom>
            <a:noFill/>
          </p:spPr>
          <p:txBody>
            <a:bodyPr wrap="square" rtlCol="0">
              <a:spAutoFit/>
            </a:bodyPr>
            <a:lstStyle/>
            <a:p>
              <a:pPr algn="r"/>
              <a:r>
                <a:rPr lang="ja-JP" altLang="en-US" sz="1400" dirty="0">
                  <a:latin typeface="HGPｺﾞｼｯｸE" panose="020B0900000000000000" pitchFamily="50" charset="-128"/>
                  <a:ea typeface="HGPｺﾞｼｯｸE" panose="020B0900000000000000" pitchFamily="50" charset="-128"/>
                </a:rPr>
                <a:t>プラットフォーム</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使用言語</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使用エンジン</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制作人数</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制作時期</a:t>
              </a:r>
              <a:endParaRPr lang="en-US" altLang="ja-JP" sz="1400" dirty="0">
                <a:latin typeface="HGPｺﾞｼｯｸE" panose="020B0900000000000000" pitchFamily="50" charset="-128"/>
                <a:ea typeface="HGPｺﾞｼｯｸE" panose="020B0900000000000000" pitchFamily="50" charset="-128"/>
              </a:endParaRPr>
            </a:p>
            <a:p>
              <a:pPr algn="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ジャンル</a:t>
              </a:r>
              <a:endParaRPr lang="ja-JP" altLang="en-US" sz="1200" dirty="0">
                <a:latin typeface="HGPｺﾞｼｯｸE" panose="020B0900000000000000" pitchFamily="50" charset="-128"/>
                <a:ea typeface="HGPｺﾞｼｯｸE" panose="020B0900000000000000" pitchFamily="50" charset="-128"/>
              </a:endParaRPr>
            </a:p>
          </p:txBody>
        </p:sp>
        <p:sp>
          <p:nvSpPr>
            <p:cNvPr id="32" name="テキスト ボックス 31">
              <a:extLst>
                <a:ext uri="{FF2B5EF4-FFF2-40B4-BE49-F238E27FC236}">
                  <a16:creationId xmlns:a16="http://schemas.microsoft.com/office/drawing/2014/main" id="{70AA2D1D-BFED-4C5C-BE55-6F54DB930EF2}"/>
                </a:ext>
              </a:extLst>
            </p:cNvPr>
            <p:cNvSpPr txBox="1"/>
            <p:nvPr/>
          </p:nvSpPr>
          <p:spPr>
            <a:xfrm>
              <a:off x="6710256" y="4489232"/>
              <a:ext cx="2221240" cy="1320501"/>
            </a:xfrm>
            <a:prstGeom prst="rect">
              <a:avLst/>
            </a:prstGeom>
            <a:noFill/>
          </p:spPr>
          <p:txBody>
            <a:bodyPr wrap="square" rtlCol="0">
              <a:spAutoFit/>
            </a:bodyPr>
            <a:lstStyle/>
            <a:p>
              <a:r>
                <a:rPr lang="en-US" altLang="ja-JP" sz="1400" dirty="0">
                  <a:latin typeface="HGPｺﾞｼｯｸE" panose="020B0900000000000000" pitchFamily="50" charset="-128"/>
                  <a:ea typeface="HGPｺﾞｼｯｸE" panose="020B0900000000000000" pitchFamily="50" charset="-128"/>
                </a:rPr>
                <a:t>Android</a:t>
              </a:r>
            </a:p>
            <a:p>
              <a:r>
                <a:rPr lang="en-US" altLang="ja-JP" sz="1400" dirty="0">
                  <a:latin typeface="HGPｺﾞｼｯｸE" panose="020B0900000000000000" pitchFamily="50" charset="-128"/>
                  <a:ea typeface="HGPｺﾞｼｯｸE" panose="020B0900000000000000" pitchFamily="50" charset="-128"/>
                </a:rPr>
                <a:t>C#</a:t>
              </a:r>
            </a:p>
            <a:p>
              <a:r>
                <a:rPr lang="en-US" altLang="ja-JP" sz="1400" dirty="0">
                  <a:latin typeface="HGPｺﾞｼｯｸE" panose="020B0900000000000000" pitchFamily="50" charset="-128"/>
                  <a:ea typeface="HGPｺﾞｼｯｸE" panose="020B0900000000000000" pitchFamily="50" charset="-128"/>
                </a:rPr>
                <a:t>Unity</a:t>
              </a:r>
            </a:p>
            <a:p>
              <a:r>
                <a:rPr lang="ja-JP" altLang="en-US" sz="1400" dirty="0">
                  <a:latin typeface="HGPｺﾞｼｯｸE" panose="020B0900000000000000" pitchFamily="50" charset="-128"/>
                  <a:ea typeface="HGPｺﾞｼｯｸE" panose="020B0900000000000000" pitchFamily="50" charset="-128"/>
                </a:rPr>
                <a:t>プログラマー</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2019</a:t>
              </a:r>
              <a:r>
                <a:rPr lang="ja-JP" altLang="en-US" sz="1400" dirty="0">
                  <a:latin typeface="HGPｺﾞｼｯｸE" panose="020B0900000000000000" pitchFamily="50" charset="-128"/>
                  <a:ea typeface="HGPｺﾞｼｯｸE" panose="020B0900000000000000" pitchFamily="50" charset="-128"/>
                </a:rPr>
                <a:t>年</a:t>
              </a:r>
              <a:r>
                <a:rPr lang="en-US" altLang="ja-JP" sz="1400" dirty="0">
                  <a:latin typeface="HGPｺﾞｼｯｸE" panose="020B0900000000000000" pitchFamily="50" charset="-128"/>
                  <a:ea typeface="HGPｺﾞｼｯｸE" panose="020B0900000000000000" pitchFamily="50" charset="-128"/>
                </a:rPr>
                <a:t>11</a:t>
              </a:r>
              <a:r>
                <a:rPr lang="ja-JP" altLang="en-US" sz="1400" dirty="0">
                  <a:latin typeface="HGPｺﾞｼｯｸE" panose="020B0900000000000000" pitchFamily="50" charset="-128"/>
                  <a:ea typeface="HGPｺﾞｼｯｸE" panose="020B0900000000000000" pitchFamily="50" charset="-128"/>
                </a:rPr>
                <a:t>月</a:t>
              </a:r>
              <a:endParaRPr lang="en-US" altLang="ja-JP" sz="1400" dirty="0">
                <a:latin typeface="HGPｺﾞｼｯｸE" panose="020B0900000000000000" pitchFamily="50" charset="-128"/>
                <a:ea typeface="HGPｺﾞｼｯｸE" panose="020B0900000000000000" pitchFamily="50" charset="-128"/>
              </a:endParaRPr>
            </a:p>
            <a:p>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アクション</a:t>
              </a:r>
            </a:p>
          </p:txBody>
        </p:sp>
      </p:grpSp>
      <p:sp>
        <p:nvSpPr>
          <p:cNvPr id="33" name="正方形/長方形 32">
            <a:extLst>
              <a:ext uri="{FF2B5EF4-FFF2-40B4-BE49-F238E27FC236}">
                <a16:creationId xmlns:a16="http://schemas.microsoft.com/office/drawing/2014/main" id="{A4C01F5E-2DDB-4E0A-B2C9-37B7403D1145}"/>
              </a:ext>
            </a:extLst>
          </p:cNvPr>
          <p:cNvSpPr/>
          <p:nvPr/>
        </p:nvSpPr>
        <p:spPr>
          <a:xfrm>
            <a:off x="7989048" y="5429126"/>
            <a:ext cx="552057" cy="307777"/>
          </a:xfrm>
          <a:prstGeom prst="rect">
            <a:avLst/>
          </a:prstGeom>
        </p:spPr>
        <p:txBody>
          <a:bodyPr wrap="square">
            <a:spAutoFit/>
          </a:bodyPr>
          <a:lstStyle/>
          <a:p>
            <a:r>
              <a:rPr lang="en-US" altLang="ja-JP" sz="1400" dirty="0">
                <a:latin typeface="HGPｺﾞｼｯｸE" panose="020B0900000000000000" pitchFamily="50" charset="-128"/>
                <a:ea typeface="HGPｺﾞｼｯｸE" panose="020B0900000000000000" pitchFamily="50" charset="-128"/>
              </a:rPr>
              <a:t>4</a:t>
            </a:r>
            <a:r>
              <a:rPr lang="ja-JP" altLang="en-US" sz="1400" dirty="0">
                <a:latin typeface="HGPｺﾞｼｯｸE" panose="020B0900000000000000" pitchFamily="50" charset="-128"/>
                <a:ea typeface="HGPｺﾞｼｯｸE" panose="020B0900000000000000" pitchFamily="50" charset="-128"/>
              </a:rPr>
              <a:t>人</a:t>
            </a:r>
            <a:endParaRPr lang="en-US" altLang="ja-JP" sz="1400" dirty="0">
              <a:latin typeface="HGPｺﾞｼｯｸE" panose="020B0900000000000000" pitchFamily="50" charset="-128"/>
              <a:ea typeface="HGPｺﾞｼｯｸE" panose="020B0900000000000000" pitchFamily="50" charset="-128"/>
            </a:endParaRP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l="585" r="365" b="1648"/>
          <a:stretch/>
        </p:blipFill>
        <p:spPr>
          <a:xfrm>
            <a:off x="5378984" y="589777"/>
            <a:ext cx="3629246" cy="2192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2281"/>
          <a:stretch/>
        </p:blipFill>
        <p:spPr>
          <a:xfrm>
            <a:off x="5378984" y="2981770"/>
            <a:ext cx="3591768" cy="709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テキスト ボックス 14">
            <a:extLst>
              <a:ext uri="{FF2B5EF4-FFF2-40B4-BE49-F238E27FC236}">
                <a16:creationId xmlns:a16="http://schemas.microsoft.com/office/drawing/2014/main" id="{C8A4399A-7274-4568-95D4-03FB71898E06}"/>
              </a:ext>
            </a:extLst>
          </p:cNvPr>
          <p:cNvSpPr txBox="1"/>
          <p:nvPr/>
        </p:nvSpPr>
        <p:spPr>
          <a:xfrm>
            <a:off x="5646418" y="3777602"/>
            <a:ext cx="302928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時間が経過すると腐って消滅します</a:t>
            </a:r>
            <a:endParaRPr lang="en-US" altLang="ja-JP" sz="1600" dirty="0">
              <a:latin typeface="Meiryo UI" panose="020B0604030504040204" pitchFamily="50" charset="-128"/>
              <a:ea typeface="Meiryo UI" panose="020B0604030504040204" pitchFamily="50" charset="-128"/>
              <a:cs typeface="Calibri"/>
            </a:endParaRPr>
          </a:p>
        </p:txBody>
      </p:sp>
      <p:sp>
        <p:nvSpPr>
          <p:cNvPr id="18" name="正方形/長方形 17">
            <a:extLst>
              <a:ext uri="{FF2B5EF4-FFF2-40B4-BE49-F238E27FC236}">
                <a16:creationId xmlns:a16="http://schemas.microsoft.com/office/drawing/2014/main" id="{75E001BD-6088-40B5-A595-55024EAE1042}"/>
              </a:ext>
            </a:extLst>
          </p:cNvPr>
          <p:cNvSpPr/>
          <p:nvPr/>
        </p:nvSpPr>
        <p:spPr>
          <a:xfrm>
            <a:off x="380999" y="1522729"/>
            <a:ext cx="4541902" cy="6746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2" name="テキスト ボックス 21">
            <a:extLst>
              <a:ext uri="{FF2B5EF4-FFF2-40B4-BE49-F238E27FC236}">
                <a16:creationId xmlns:a16="http://schemas.microsoft.com/office/drawing/2014/main" id="{A45F6D4F-19D3-4848-977C-6B6DCF82526F}"/>
              </a:ext>
            </a:extLst>
          </p:cNvPr>
          <p:cNvSpPr txBox="1"/>
          <p:nvPr/>
        </p:nvSpPr>
        <p:spPr>
          <a:xfrm>
            <a:off x="1894461" y="455960"/>
            <a:ext cx="1514978"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2000" b="1" dirty="0">
                <a:latin typeface="Meiryo UI" panose="020B0604030504040204" pitchFamily="50" charset="-128"/>
                <a:ea typeface="Meiryo UI" panose="020B0604030504040204" pitchFamily="50" charset="-128"/>
                <a:cs typeface="Calibri"/>
              </a:rPr>
              <a:t>まわす＋すし</a:t>
            </a:r>
            <a:endParaRPr lang="ja-JP" altLang="en-US" sz="2400" b="1" dirty="0">
              <a:latin typeface="Meiryo UI" panose="020B0604030504040204" pitchFamily="50" charset="-128"/>
              <a:ea typeface="Meiryo UI" panose="020B0604030504040204" pitchFamily="50" charset="-128"/>
              <a:cs typeface="Calibri"/>
            </a:endParaRPr>
          </a:p>
        </p:txBody>
      </p:sp>
      <p:sp>
        <p:nvSpPr>
          <p:cNvPr id="17" name="テキスト ボックス 16">
            <a:extLst>
              <a:ext uri="{FF2B5EF4-FFF2-40B4-BE49-F238E27FC236}">
                <a16:creationId xmlns:a16="http://schemas.microsoft.com/office/drawing/2014/main" id="{624E0C48-3A9C-4736-BC30-E8E76A975A60}"/>
              </a:ext>
            </a:extLst>
          </p:cNvPr>
          <p:cNvSpPr txBox="1"/>
          <p:nvPr/>
        </p:nvSpPr>
        <p:spPr>
          <a:xfrm>
            <a:off x="390407" y="3081661"/>
            <a:ext cx="4573037" cy="105413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私が設計・実装した個所は以下</a:t>
            </a:r>
            <a:r>
              <a:rPr lang="en-US" altLang="ja-JP" sz="1600" dirty="0">
                <a:latin typeface="Meiryo UI" panose="020B0604030504040204" pitchFamily="50" charset="-128"/>
                <a:ea typeface="Meiryo UI" panose="020B0604030504040204" pitchFamily="50" charset="-128"/>
                <a:cs typeface="Calibri"/>
              </a:rPr>
              <a:t>3</a:t>
            </a:r>
            <a:r>
              <a:rPr lang="ja-JP" altLang="en-US" sz="1600" dirty="0">
                <a:latin typeface="Meiryo UI" panose="020B0604030504040204" pitchFamily="50" charset="-128"/>
                <a:ea typeface="Meiryo UI" panose="020B0604030504040204" pitchFamily="50" charset="-128"/>
                <a:cs typeface="Calibri"/>
              </a:rPr>
              <a:t>つです。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・タイトルシーン</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・寿司のネタに関する処理</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a:t>
            </a:r>
            <a:r>
              <a:rPr lang="en-US" altLang="ja-JP" sz="1600" dirty="0">
                <a:latin typeface="Meiryo UI" panose="020B0604030504040204" pitchFamily="50" charset="-128"/>
                <a:ea typeface="Meiryo UI" panose="020B0604030504040204" pitchFamily="50" charset="-128"/>
                <a:cs typeface="Calibri"/>
              </a:rPr>
              <a:t>Android</a:t>
            </a:r>
            <a:r>
              <a:rPr lang="ja-JP" altLang="en-US" sz="1600" dirty="0">
                <a:latin typeface="Meiryo UI" panose="020B0604030504040204" pitchFamily="50" charset="-128"/>
                <a:ea typeface="Meiryo UI" panose="020B0604030504040204" pitchFamily="50" charset="-128"/>
                <a:cs typeface="Calibri"/>
              </a:rPr>
              <a:t>対応</a:t>
            </a:r>
            <a:endParaRPr lang="en-US" altLang="ja-JP" sz="1600" dirty="0">
              <a:latin typeface="Meiryo UI" panose="020B0604030504040204" pitchFamily="50" charset="-128"/>
              <a:ea typeface="Meiryo UI" panose="020B0604030504040204" pitchFamily="50" charset="-128"/>
              <a:cs typeface="Calibri"/>
            </a:endParaRPr>
          </a:p>
        </p:txBody>
      </p:sp>
      <p:sp>
        <p:nvSpPr>
          <p:cNvPr id="19" name="テキスト ボックス 18">
            <a:extLst>
              <a:ext uri="{FF2B5EF4-FFF2-40B4-BE49-F238E27FC236}">
                <a16:creationId xmlns:a16="http://schemas.microsoft.com/office/drawing/2014/main" id="{5BEE7F35-F565-49F7-A838-6DB94A49395B}"/>
              </a:ext>
            </a:extLst>
          </p:cNvPr>
          <p:cNvSpPr txBox="1"/>
          <p:nvPr/>
        </p:nvSpPr>
        <p:spPr>
          <a:xfrm>
            <a:off x="421543" y="4157370"/>
            <a:ext cx="4541901"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他にも、データの作成も担当しました。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・寿司と回り寿司レーンのモデル制作</a:t>
            </a:r>
            <a:endParaRPr lang="en-US" altLang="ja-JP" sz="1600" dirty="0">
              <a:latin typeface="Meiryo UI" panose="020B0604030504040204" pitchFamily="50" charset="-128"/>
              <a:ea typeface="Meiryo UI" panose="020B0604030504040204" pitchFamily="50" charset="-128"/>
              <a:cs typeface="Calibri"/>
            </a:endParaRPr>
          </a:p>
        </p:txBody>
      </p:sp>
      <p:sp>
        <p:nvSpPr>
          <p:cNvPr id="21" name="正方形/長方形 20">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3" name="正方形/長方形 22">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0" name="テキスト ボックス 19">
            <a:extLst>
              <a:ext uri="{FF2B5EF4-FFF2-40B4-BE49-F238E27FC236}">
                <a16:creationId xmlns:a16="http://schemas.microsoft.com/office/drawing/2014/main" id="{606FA5D5-CCEA-43C9-BB71-258151E0EC31}"/>
              </a:ext>
            </a:extLst>
          </p:cNvPr>
          <p:cNvSpPr txBox="1"/>
          <p:nvPr/>
        </p:nvSpPr>
        <p:spPr>
          <a:xfrm>
            <a:off x="6910395" y="5848551"/>
            <a:ext cx="2344990" cy="27699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a:t>
            </a:r>
            <a:r>
              <a:rPr lang="ja-JP" altLang="en-US" sz="1200" dirty="0">
                <a:latin typeface="HGPｺﾞｼｯｸE" panose="020B0900000000000000" pitchFamily="50" charset="-128"/>
                <a:ea typeface="HGPｺﾞｼｯｸE" panose="020B0900000000000000" pitchFamily="50" charset="-128"/>
              </a:rPr>
              <a:t>企画</a:t>
            </a:r>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日、制作</a:t>
            </a:r>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週間</a:t>
            </a:r>
            <a:r>
              <a:rPr lang="en-US" altLang="ja-JP" sz="1200" dirty="0">
                <a:latin typeface="HGPｺﾞｼｯｸE" panose="020B0900000000000000" pitchFamily="50" charset="-128"/>
                <a:ea typeface="HGPｺﾞｼｯｸE" panose="020B0900000000000000" pitchFamily="50" charset="-128"/>
              </a:rPr>
              <a:t>)</a:t>
            </a:r>
          </a:p>
        </p:txBody>
      </p:sp>
    </p:spTree>
    <p:extLst>
      <p:ext uri="{BB962C8B-B14F-4D97-AF65-F5344CB8AC3E}">
        <p14:creationId xmlns:p14="http://schemas.microsoft.com/office/powerpoint/2010/main" val="240226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5031379" y="2633378"/>
            <a:ext cx="3958154" cy="3083218"/>
            <a:chOff x="4650379" y="2358391"/>
            <a:chExt cx="3958154" cy="3083218"/>
          </a:xfrm>
        </p:grpSpPr>
        <p:sp>
          <p:nvSpPr>
            <p:cNvPr id="26" name="テキスト ボックス 25">
              <a:extLst>
                <a:ext uri="{FF2B5EF4-FFF2-40B4-BE49-F238E27FC236}">
                  <a16:creationId xmlns:a16="http://schemas.microsoft.com/office/drawing/2014/main" id="{08BFB4BD-65AA-4CA8-9090-30C022D87791}"/>
                </a:ext>
              </a:extLst>
            </p:cNvPr>
            <p:cNvSpPr txBox="1"/>
            <p:nvPr/>
          </p:nvSpPr>
          <p:spPr>
            <a:xfrm>
              <a:off x="4651064" y="2417704"/>
              <a:ext cx="3957469" cy="3023905"/>
            </a:xfrm>
            <a:prstGeom prst="rect">
              <a:avLst/>
            </a:prstGeom>
            <a:solidFill>
              <a:srgbClr val="E5FFFF"/>
            </a:solidFill>
            <a:ln w="19050">
              <a:solidFill>
                <a:schemeClr val="accent6"/>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改善策②</a:t>
              </a:r>
              <a:endParaRPr lang="en-US" altLang="ja-JP" sz="1600" dirty="0">
                <a:latin typeface="Meiryo UI" panose="020B0604030504040204" pitchFamily="50" charset="-128"/>
                <a:ea typeface="Meiryo UI" panose="020B0604030504040204" pitchFamily="50" charset="-128"/>
                <a:cs typeface="Calibri"/>
              </a:endParaRPr>
            </a:p>
            <a:p>
              <a:r>
                <a:rPr lang="en-US" altLang="ja-JP" sz="1600" dirty="0" err="1">
                  <a:latin typeface="Meiryo UI" panose="020B0604030504040204" pitchFamily="50" charset="-128"/>
                  <a:ea typeface="Meiryo UI" panose="020B0604030504040204" pitchFamily="50" charset="-128"/>
                  <a:cs typeface="Calibri"/>
                </a:rPr>
                <a:t>Updata</a:t>
              </a:r>
              <a:r>
                <a:rPr lang="ja-JP" altLang="en-US" sz="1600" dirty="0">
                  <a:latin typeface="Meiryo UI" panose="020B0604030504040204" pitchFamily="50" charset="-128"/>
                  <a:ea typeface="Meiryo UI" panose="020B0604030504040204" pitchFamily="50" charset="-128"/>
                  <a:cs typeface="Calibri"/>
                </a:rPr>
                <a:t>は全体で１つだけにし、いろんなスクリプトの</a:t>
              </a:r>
              <a:r>
                <a:rPr lang="en-US" altLang="ja-JP" sz="1600" dirty="0" err="1">
                  <a:latin typeface="Meiryo UI" panose="020B0604030504040204" pitchFamily="50" charset="-128"/>
                  <a:ea typeface="Meiryo UI" panose="020B0604030504040204" pitchFamily="50" charset="-128"/>
                  <a:cs typeface="Calibri"/>
                </a:rPr>
                <a:t>Updata</a:t>
              </a:r>
              <a:r>
                <a:rPr lang="ja-JP" altLang="en-US" sz="1600" dirty="0">
                  <a:latin typeface="Meiryo UI" panose="020B0604030504040204" pitchFamily="50" charset="-128"/>
                  <a:ea typeface="Meiryo UI" panose="020B0604030504040204" pitchFamily="50" charset="-128"/>
                  <a:cs typeface="Calibri"/>
                </a:rPr>
                <a:t>内で処理していた内容を１か所にまとめました。</a:t>
              </a:r>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p:txBody>
        </p:sp>
        <p:sp>
          <p:nvSpPr>
            <p:cNvPr id="37" name="テキスト ボックス 36">
              <a:extLst>
                <a:ext uri="{FF2B5EF4-FFF2-40B4-BE49-F238E27FC236}">
                  <a16:creationId xmlns:a16="http://schemas.microsoft.com/office/drawing/2014/main" id="{08BFB4BD-65AA-4CA8-9090-30C022D87791}"/>
                </a:ext>
              </a:extLst>
            </p:cNvPr>
            <p:cNvSpPr txBox="1"/>
            <p:nvPr/>
          </p:nvSpPr>
          <p:spPr>
            <a:xfrm>
              <a:off x="4650379" y="2358391"/>
              <a:ext cx="3957469" cy="315471"/>
            </a:xfrm>
            <a:prstGeom prst="rect">
              <a:avLst/>
            </a:prstGeom>
            <a:solidFill>
              <a:srgbClr val="F7FCBA"/>
            </a:solidFill>
            <a:ln w="19050">
              <a:solidFill>
                <a:schemeClr val="accent6"/>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改善策②</a:t>
              </a:r>
              <a:endParaRPr lang="en-US" altLang="ja-JP" sz="1600" dirty="0">
                <a:latin typeface="Meiryo UI" panose="020B0604030504040204" pitchFamily="50" charset="-128"/>
                <a:ea typeface="Meiryo UI" panose="020B0604030504040204" pitchFamily="50" charset="-128"/>
                <a:cs typeface="Calibri"/>
              </a:endParaRPr>
            </a:p>
          </p:txBody>
        </p:sp>
      </p:grpSp>
      <p:grpSp>
        <p:nvGrpSpPr>
          <p:cNvPr id="2" name="グループ化 1"/>
          <p:cNvGrpSpPr/>
          <p:nvPr/>
        </p:nvGrpSpPr>
        <p:grpSpPr>
          <a:xfrm>
            <a:off x="948360" y="2633379"/>
            <a:ext cx="3957470" cy="3086287"/>
            <a:chOff x="567360" y="2358391"/>
            <a:chExt cx="3957470" cy="3086287"/>
          </a:xfrm>
        </p:grpSpPr>
        <p:sp>
          <p:nvSpPr>
            <p:cNvPr id="13" name="テキスト ボックス 12">
              <a:extLst>
                <a:ext uri="{FF2B5EF4-FFF2-40B4-BE49-F238E27FC236}">
                  <a16:creationId xmlns:a16="http://schemas.microsoft.com/office/drawing/2014/main" id="{08BFB4BD-65AA-4CA8-9090-30C022D87791}"/>
                </a:ext>
              </a:extLst>
            </p:cNvPr>
            <p:cNvSpPr txBox="1"/>
            <p:nvPr/>
          </p:nvSpPr>
          <p:spPr>
            <a:xfrm>
              <a:off x="567361" y="2420773"/>
              <a:ext cx="3957469" cy="3023905"/>
            </a:xfrm>
            <a:prstGeom prst="rect">
              <a:avLst/>
            </a:prstGeom>
            <a:solidFill>
              <a:srgbClr val="E5FFFF"/>
            </a:solidFill>
            <a:ln w="19050">
              <a:solidFill>
                <a:schemeClr val="accent6"/>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改善策①</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タイトルシーンでは寿司を回していて、カメラから見えない位置にある寿司は</a:t>
              </a:r>
              <a:r>
                <a:rPr lang="en-US" altLang="ja-JP" sz="1600" dirty="0">
                  <a:latin typeface="Meiryo UI" panose="020B0604030504040204" pitchFamily="50" charset="-128"/>
                  <a:ea typeface="Meiryo UI" panose="020B0604030504040204" pitchFamily="50" charset="-128"/>
                  <a:cs typeface="Calibri"/>
                </a:rPr>
                <a:t>Active</a:t>
              </a:r>
              <a:r>
                <a:rPr lang="ja-JP" altLang="en-US" sz="1600" dirty="0">
                  <a:latin typeface="Meiryo UI" panose="020B0604030504040204" pitchFamily="50" charset="-128"/>
                  <a:ea typeface="Meiryo UI" panose="020B0604030504040204" pitchFamily="50" charset="-128"/>
                  <a:cs typeface="Calibri"/>
                </a:rPr>
                <a:t>を</a:t>
              </a:r>
              <a:r>
                <a:rPr lang="en-US" altLang="ja-JP" sz="1600" dirty="0">
                  <a:latin typeface="Meiryo UI" panose="020B0604030504040204" pitchFamily="50" charset="-128"/>
                  <a:ea typeface="Meiryo UI" panose="020B0604030504040204" pitchFamily="50" charset="-128"/>
                  <a:cs typeface="Calibri"/>
                </a:rPr>
                <a:t>False</a:t>
              </a:r>
              <a:r>
                <a:rPr lang="ja-JP" altLang="en-US" sz="1600" dirty="0">
                  <a:latin typeface="Meiryo UI" panose="020B0604030504040204" pitchFamily="50" charset="-128"/>
                  <a:ea typeface="Meiryo UI" panose="020B0604030504040204" pitchFamily="50" charset="-128"/>
                  <a:cs typeface="Calibri"/>
                </a:rPr>
                <a:t>にし、動かないオブジェクトに関しては影をなくして軽くすることにしました。</a:t>
              </a:r>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p:txBody>
        </p:sp>
        <p:sp>
          <p:nvSpPr>
            <p:cNvPr id="36" name="テキスト ボックス 35">
              <a:extLst>
                <a:ext uri="{FF2B5EF4-FFF2-40B4-BE49-F238E27FC236}">
                  <a16:creationId xmlns:a16="http://schemas.microsoft.com/office/drawing/2014/main" id="{08BFB4BD-65AA-4CA8-9090-30C022D87791}"/>
                </a:ext>
              </a:extLst>
            </p:cNvPr>
            <p:cNvSpPr txBox="1"/>
            <p:nvPr/>
          </p:nvSpPr>
          <p:spPr>
            <a:xfrm>
              <a:off x="567360" y="2358391"/>
              <a:ext cx="3957469" cy="315471"/>
            </a:xfrm>
            <a:prstGeom prst="rect">
              <a:avLst/>
            </a:prstGeom>
            <a:solidFill>
              <a:srgbClr val="F7FCBA"/>
            </a:solidFill>
            <a:ln w="19050">
              <a:solidFill>
                <a:schemeClr val="accent6"/>
              </a:solid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改善策①</a:t>
              </a:r>
              <a:endParaRPr lang="en-US" altLang="ja-JP" sz="1600" dirty="0">
                <a:latin typeface="Meiryo UI" panose="020B0604030504040204" pitchFamily="50" charset="-128"/>
                <a:ea typeface="Meiryo UI" panose="020B0604030504040204" pitchFamily="50" charset="-128"/>
                <a:cs typeface="Calibri"/>
              </a:endParaRPr>
            </a:p>
          </p:txBody>
        </p:sp>
      </p:grpSp>
      <p:sp>
        <p:nvSpPr>
          <p:cNvPr id="20" name="テキスト ボックス 19">
            <a:extLst>
              <a:ext uri="{FF2B5EF4-FFF2-40B4-BE49-F238E27FC236}">
                <a16:creationId xmlns:a16="http://schemas.microsoft.com/office/drawing/2014/main" id="{1CAC8AEF-DC17-4A98-9B8F-62D4B33A6FF4}"/>
              </a:ext>
            </a:extLst>
          </p:cNvPr>
          <p:cNvSpPr txBox="1"/>
          <p:nvPr/>
        </p:nvSpPr>
        <p:spPr>
          <a:xfrm>
            <a:off x="1921353" y="405152"/>
            <a:ext cx="6063293"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2800" b="1" dirty="0">
                <a:latin typeface="Meiryo UI" panose="020B0604030504040204" pitchFamily="50" charset="-128"/>
                <a:ea typeface="Meiryo UI" panose="020B0604030504040204" pitchFamily="50" charset="-128"/>
                <a:cs typeface="Calibri"/>
              </a:rPr>
              <a:t>◆</a:t>
            </a:r>
            <a:r>
              <a:rPr lang="en-US" altLang="ja-JP" sz="2800" b="1" dirty="0">
                <a:latin typeface="Meiryo UI" panose="020B0604030504040204" pitchFamily="50" charset="-128"/>
                <a:ea typeface="Meiryo UI" panose="020B0604030504040204" pitchFamily="50" charset="-128"/>
                <a:cs typeface="Calibri"/>
              </a:rPr>
              <a:t>Android</a:t>
            </a:r>
            <a:r>
              <a:rPr lang="ja-JP" altLang="en-US" sz="2800" b="1" dirty="0">
                <a:latin typeface="Meiryo UI" panose="020B0604030504040204" pitchFamily="50" charset="-128"/>
                <a:ea typeface="Meiryo UI" panose="020B0604030504040204" pitchFamily="50" charset="-128"/>
                <a:cs typeface="Calibri"/>
              </a:rPr>
              <a:t>対応に向けて無駄を省く◆</a:t>
            </a:r>
            <a:endParaRPr lang="en-US" altLang="ja-JP" sz="2800" b="1" dirty="0">
              <a:latin typeface="Meiryo UI" panose="020B0604030504040204" pitchFamily="50" charset="-128"/>
              <a:ea typeface="Meiryo UI" panose="020B0604030504040204" pitchFamily="50" charset="-128"/>
              <a:cs typeface="Calibri"/>
            </a:endParaRPr>
          </a:p>
        </p:txBody>
      </p:sp>
      <p:sp>
        <p:nvSpPr>
          <p:cNvPr id="17" name="正方形/長方形 16">
            <a:extLst>
              <a:ext uri="{FF2B5EF4-FFF2-40B4-BE49-F238E27FC236}">
                <a16:creationId xmlns:a16="http://schemas.microsoft.com/office/drawing/2014/main" id="{65449A70-3593-461D-97C4-78D09C50FF10}"/>
              </a:ext>
            </a:extLst>
          </p:cNvPr>
          <p:cNvSpPr/>
          <p:nvPr/>
        </p:nvSpPr>
        <p:spPr>
          <a:xfrm>
            <a:off x="5392615" y="3996115"/>
            <a:ext cx="3191608" cy="166564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ea typeface="ＭＳ Ｐゴシック"/>
                <a:cs typeface="Calibri"/>
              </a:rPr>
              <a:t>まとめた</a:t>
            </a:r>
            <a:r>
              <a:rPr lang="en-US" altLang="ja-JP" sz="1350" dirty="0">
                <a:ea typeface="ＭＳ Ｐゴシック"/>
                <a:cs typeface="Calibri"/>
              </a:rPr>
              <a:t>Update</a:t>
            </a:r>
            <a:endParaRPr lang="ja-JP" altLang="en-US" sz="1350" dirty="0"/>
          </a:p>
        </p:txBody>
      </p:sp>
      <p:sp>
        <p:nvSpPr>
          <p:cNvPr id="25" name="正方形/長方形 24">
            <a:extLst>
              <a:ext uri="{FF2B5EF4-FFF2-40B4-BE49-F238E27FC236}">
                <a16:creationId xmlns:a16="http://schemas.microsoft.com/office/drawing/2014/main" id="{65449A70-3593-461D-97C4-78D09C50FF10}"/>
              </a:ext>
            </a:extLst>
          </p:cNvPr>
          <p:cNvSpPr/>
          <p:nvPr/>
        </p:nvSpPr>
        <p:spPr>
          <a:xfrm>
            <a:off x="3215904" y="1497423"/>
            <a:ext cx="3630944" cy="772098"/>
          </a:xfrm>
          <a:prstGeom prst="rect">
            <a:avLst/>
          </a:prstGeom>
          <a:solidFill>
            <a:schemeClr val="accent2">
              <a:lumMod val="20000"/>
              <a:lumOff val="80000"/>
            </a:schemeClr>
          </a:solidFill>
          <a:ln w="28575">
            <a:solidFill>
              <a:srgbClr val="FA868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1350" dirty="0"/>
          </a:p>
        </p:txBody>
      </p:sp>
      <p:sp>
        <p:nvSpPr>
          <p:cNvPr id="22" name="テキスト ボックス 21">
            <a:extLst>
              <a:ext uri="{FF2B5EF4-FFF2-40B4-BE49-F238E27FC236}">
                <a16:creationId xmlns:a16="http://schemas.microsoft.com/office/drawing/2014/main" id="{08BFB4BD-65AA-4CA8-9090-30C022D87791}"/>
              </a:ext>
            </a:extLst>
          </p:cNvPr>
          <p:cNvSpPr txBox="1"/>
          <p:nvPr/>
        </p:nvSpPr>
        <p:spPr>
          <a:xfrm>
            <a:off x="2004756" y="981332"/>
            <a:ext cx="605324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ja-JP" altLang="en-US" sz="1600" dirty="0">
                <a:latin typeface="Meiryo UI" panose="020B0604030504040204" pitchFamily="50" charset="-128"/>
                <a:ea typeface="Meiryo UI" panose="020B0604030504040204" pitchFamily="50" charset="-128"/>
                <a:cs typeface="Calibri"/>
              </a:rPr>
              <a:t>タイトルシーンでは最初アプリを入れた際に、</a:t>
            </a:r>
            <a:r>
              <a:rPr lang="en-US" altLang="ja-JP" sz="1600" dirty="0">
                <a:latin typeface="Meiryo UI" panose="020B0604030504040204" pitchFamily="50" charset="-128"/>
                <a:ea typeface="Meiryo UI" panose="020B0604030504040204" pitchFamily="50" charset="-128"/>
                <a:cs typeface="Calibri"/>
              </a:rPr>
              <a:t>13FPS</a:t>
            </a:r>
            <a:r>
              <a:rPr lang="ja-JP" altLang="en-US" sz="1600" dirty="0">
                <a:latin typeface="Meiryo UI" panose="020B0604030504040204" pitchFamily="50" charset="-128"/>
                <a:ea typeface="Meiryo UI" panose="020B0604030504040204" pitchFamily="50" charset="-128"/>
                <a:cs typeface="Calibri"/>
              </a:rPr>
              <a:t>しか出ていませんでした。</a:t>
            </a:r>
            <a:endParaRPr lang="en-US" altLang="ja-JP" sz="1600" dirty="0">
              <a:latin typeface="Meiryo UI" panose="020B0604030504040204" pitchFamily="50" charset="-128"/>
              <a:ea typeface="Meiryo UI" panose="020B0604030504040204" pitchFamily="50" charset="-128"/>
              <a:cs typeface="Calibri"/>
            </a:endParaRPr>
          </a:p>
        </p:txBody>
      </p:sp>
      <p:sp>
        <p:nvSpPr>
          <p:cNvPr id="34" name="正方形/長方形 33">
            <a:extLst>
              <a:ext uri="{FF2B5EF4-FFF2-40B4-BE49-F238E27FC236}">
                <a16:creationId xmlns:a16="http://schemas.microsoft.com/office/drawing/2014/main" id="{65449A70-3593-461D-97C4-78D09C50FF10}"/>
              </a:ext>
            </a:extLst>
          </p:cNvPr>
          <p:cNvSpPr/>
          <p:nvPr/>
        </p:nvSpPr>
        <p:spPr>
          <a:xfrm>
            <a:off x="1611667" y="3996117"/>
            <a:ext cx="2664069" cy="1665645"/>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t>上から見た図</a:t>
            </a:r>
          </a:p>
        </p:txBody>
      </p:sp>
      <p:grpSp>
        <p:nvGrpSpPr>
          <p:cNvPr id="5" name="グループ化 4"/>
          <p:cNvGrpSpPr/>
          <p:nvPr/>
        </p:nvGrpSpPr>
        <p:grpSpPr>
          <a:xfrm>
            <a:off x="1707827" y="5971802"/>
            <a:ext cx="6410193" cy="438582"/>
            <a:chOff x="1326826" y="5696815"/>
            <a:chExt cx="6410193" cy="438582"/>
          </a:xfrm>
        </p:grpSpPr>
        <p:sp>
          <p:nvSpPr>
            <p:cNvPr id="21" name="テキスト ボックス 20">
              <a:extLst>
                <a:ext uri="{FF2B5EF4-FFF2-40B4-BE49-F238E27FC236}">
                  <a16:creationId xmlns:a16="http://schemas.microsoft.com/office/drawing/2014/main" id="{08BFB4BD-65AA-4CA8-9090-30C022D87791}"/>
                </a:ext>
              </a:extLst>
            </p:cNvPr>
            <p:cNvSpPr txBox="1"/>
            <p:nvPr/>
          </p:nvSpPr>
          <p:spPr>
            <a:xfrm>
              <a:off x="1326826" y="5795868"/>
              <a:ext cx="641019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ja-JP" altLang="en-US" sz="1600" dirty="0">
                  <a:latin typeface="Meiryo UI" panose="020B0604030504040204" pitchFamily="50" charset="-128"/>
                  <a:ea typeface="Meiryo UI" panose="020B0604030504040204" pitchFamily="50" charset="-128"/>
                  <a:cs typeface="Calibri"/>
                </a:rPr>
                <a:t>この改善の結果、　                              　まで向上しました。</a:t>
              </a:r>
            </a:p>
          </p:txBody>
        </p:sp>
        <p:sp>
          <p:nvSpPr>
            <p:cNvPr id="35" name="テキスト ボックス 34">
              <a:extLst>
                <a:ext uri="{FF2B5EF4-FFF2-40B4-BE49-F238E27FC236}">
                  <a16:creationId xmlns:a16="http://schemas.microsoft.com/office/drawing/2014/main" id="{08BFB4BD-65AA-4CA8-9090-30C022D87791}"/>
                </a:ext>
              </a:extLst>
            </p:cNvPr>
            <p:cNvSpPr txBox="1"/>
            <p:nvPr/>
          </p:nvSpPr>
          <p:spPr>
            <a:xfrm>
              <a:off x="3250698" y="5696815"/>
              <a:ext cx="2548262"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ltLang="ja-JP" sz="2400" b="1" dirty="0">
                  <a:latin typeface="Meiryo UI" panose="020B0604030504040204" pitchFamily="50" charset="-128"/>
                  <a:ea typeface="Meiryo UI" panose="020B0604030504040204" pitchFamily="50" charset="-128"/>
                  <a:cs typeface="Calibri"/>
                </a:rPr>
                <a:t>13FPS</a:t>
              </a:r>
              <a:r>
                <a:rPr lang="ja-JP" altLang="en-US" sz="2400" b="1" dirty="0">
                  <a:latin typeface="Meiryo UI" panose="020B0604030504040204" pitchFamily="50" charset="-128"/>
                  <a:ea typeface="Meiryo UI" panose="020B0604030504040204" pitchFamily="50" charset="-128"/>
                  <a:cs typeface="Calibri"/>
                </a:rPr>
                <a:t>→</a:t>
              </a:r>
              <a:r>
                <a:rPr lang="en-US" altLang="ja-JP" sz="2400" b="1" dirty="0">
                  <a:latin typeface="Meiryo UI" panose="020B0604030504040204" pitchFamily="50" charset="-128"/>
                  <a:ea typeface="Meiryo UI" panose="020B0604030504040204" pitchFamily="50" charset="-128"/>
                  <a:cs typeface="Calibri"/>
                </a:rPr>
                <a:t>30FPS</a:t>
              </a:r>
              <a:endParaRPr lang="ja-JP" altLang="en-US" sz="2400" b="1" dirty="0">
                <a:latin typeface="Meiryo UI" panose="020B0604030504040204" pitchFamily="50" charset="-128"/>
                <a:ea typeface="Meiryo UI" panose="020B0604030504040204" pitchFamily="50" charset="-128"/>
                <a:cs typeface="Calibri"/>
              </a:endParaRPr>
            </a:p>
          </p:txBody>
        </p:sp>
      </p:grpSp>
      <p:sp>
        <p:nvSpPr>
          <p:cNvPr id="38" name="テキスト ボックス 37">
            <a:extLst>
              <a:ext uri="{FF2B5EF4-FFF2-40B4-BE49-F238E27FC236}">
                <a16:creationId xmlns:a16="http://schemas.microsoft.com/office/drawing/2014/main" id="{08BFB4BD-65AA-4CA8-9090-30C022D87791}"/>
              </a:ext>
            </a:extLst>
          </p:cNvPr>
          <p:cNvSpPr txBox="1"/>
          <p:nvPr/>
        </p:nvSpPr>
        <p:spPr>
          <a:xfrm>
            <a:off x="2004754" y="1465592"/>
            <a:ext cx="6053247"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ja-JP" altLang="en-US" sz="1600" dirty="0">
                <a:latin typeface="Meiryo UI" panose="020B0604030504040204" pitchFamily="50" charset="-128"/>
                <a:ea typeface="Meiryo UI" panose="020B0604030504040204" pitchFamily="50" charset="-128"/>
                <a:cs typeface="Calibri"/>
              </a:rPr>
              <a:t>■原因■</a:t>
            </a:r>
            <a:endParaRPr lang="en-US" altLang="ja-JP" sz="1600" dirty="0">
              <a:latin typeface="Meiryo UI" panose="020B0604030504040204" pitchFamily="50" charset="-128"/>
              <a:ea typeface="Meiryo UI" panose="020B0604030504040204" pitchFamily="50" charset="-128"/>
              <a:cs typeface="Calibri"/>
            </a:endParaRPr>
          </a:p>
          <a:p>
            <a:pPr algn="ctr"/>
            <a:r>
              <a:rPr lang="ja-JP" altLang="en-US" sz="1600" dirty="0">
                <a:latin typeface="Meiryo UI" panose="020B0604030504040204" pitchFamily="50" charset="-128"/>
                <a:ea typeface="Meiryo UI" panose="020B0604030504040204" pitchFamily="50" charset="-128"/>
                <a:cs typeface="Calibri"/>
              </a:rPr>
              <a:t>不要なオブジェクトがある</a:t>
            </a:r>
            <a:endParaRPr lang="en-US" altLang="ja-JP" sz="1600" dirty="0">
              <a:latin typeface="Meiryo UI" panose="020B0604030504040204" pitchFamily="50" charset="-128"/>
              <a:ea typeface="Meiryo UI" panose="020B0604030504040204" pitchFamily="50" charset="-128"/>
              <a:cs typeface="Calibri"/>
            </a:endParaRPr>
          </a:p>
          <a:p>
            <a:pPr algn="ctr"/>
            <a:r>
              <a:rPr lang="en-US" altLang="ja-JP" sz="1600" dirty="0">
                <a:latin typeface="Meiryo UI" panose="020B0604030504040204" pitchFamily="50" charset="-128"/>
                <a:ea typeface="Meiryo UI" panose="020B0604030504040204" pitchFamily="50" charset="-128"/>
                <a:cs typeface="Calibri"/>
              </a:rPr>
              <a:t>Update</a:t>
            </a:r>
            <a:r>
              <a:rPr lang="ja-JP" altLang="en-US" sz="1600" dirty="0">
                <a:latin typeface="Meiryo UI" panose="020B0604030504040204" pitchFamily="50" charset="-128"/>
                <a:ea typeface="Meiryo UI" panose="020B0604030504040204" pitchFamily="50" charset="-128"/>
                <a:cs typeface="Calibri"/>
              </a:rPr>
              <a:t>をいろんなスクリプトから呼んでいる</a:t>
            </a:r>
            <a:endParaRPr lang="en-US" altLang="ja-JP" sz="1600" dirty="0">
              <a:latin typeface="Meiryo UI" panose="020B0604030504040204" pitchFamily="50" charset="-128"/>
              <a:ea typeface="Meiryo UI" panose="020B0604030504040204" pitchFamily="50" charset="-128"/>
              <a:cs typeface="Calibri"/>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1192" y="4079954"/>
            <a:ext cx="2520936" cy="1511954"/>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493" y="4079954"/>
            <a:ext cx="3033836" cy="1511954"/>
          </a:xfrm>
          <a:prstGeom prst="rect">
            <a:avLst/>
          </a:prstGeom>
        </p:spPr>
      </p:pic>
      <p:sp>
        <p:nvSpPr>
          <p:cNvPr id="27" name="正方形/長方形 26">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8" name="正方形/長方形 27">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Tree>
    <p:extLst>
      <p:ext uri="{BB962C8B-B14F-4D97-AF65-F5344CB8AC3E}">
        <p14:creationId xmlns:p14="http://schemas.microsoft.com/office/powerpoint/2010/main" val="2469763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8A4399A-7274-4568-95D4-03FB71898E06}"/>
              </a:ext>
            </a:extLst>
          </p:cNvPr>
          <p:cNvSpPr txBox="1"/>
          <p:nvPr/>
        </p:nvSpPr>
        <p:spPr>
          <a:xfrm>
            <a:off x="381000" y="1682791"/>
            <a:ext cx="4591775" cy="45012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クリエイター・トライアウト</a:t>
            </a:r>
            <a:r>
              <a:rPr lang="en-US" altLang="ja-JP" sz="1600" dirty="0">
                <a:latin typeface="Meiryo UI" panose="020B0604030504040204" pitchFamily="50" charset="-128"/>
                <a:ea typeface="Meiryo UI" panose="020B0604030504040204" pitchFamily="50" charset="-128"/>
                <a:cs typeface="Calibri"/>
              </a:rPr>
              <a:t>in</a:t>
            </a:r>
            <a:r>
              <a:rPr lang="ja-JP" altLang="en-US" sz="1600" dirty="0">
                <a:latin typeface="Meiryo UI" panose="020B0604030504040204" pitchFamily="50" charset="-128"/>
                <a:ea typeface="Meiryo UI" panose="020B0604030504040204" pitchFamily="50" charset="-128"/>
                <a:cs typeface="Calibri"/>
              </a:rPr>
              <a:t>東京という、他校の学生とチームを組んで「まく」をテーマに１週間でゲームを制作するイベントで作った作品です。</a:t>
            </a:r>
            <a:endParaRPr lang="en-US" altLang="ja-JP" sz="1350" dirty="0">
              <a:ea typeface="ＭＳ Ｐゴシック"/>
              <a:cs typeface="Calibri"/>
            </a:endParaRPr>
          </a:p>
          <a:p>
            <a:r>
              <a:rPr lang="ja-JP" altLang="en-US" sz="1600" dirty="0">
                <a:latin typeface="Meiryo UI" panose="020B0604030504040204" pitchFamily="50" charset="-128"/>
                <a:ea typeface="Meiryo UI" panose="020B0604030504040204" pitchFamily="50" charset="-128"/>
                <a:cs typeface="Calibri"/>
              </a:rPr>
              <a:t>銀行強盗が街中を車で走りながら、お金や煙を撒いて、警察を撒くゲームです。</a:t>
            </a:r>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敵の</a:t>
            </a:r>
            <a:r>
              <a:rPr lang="en-US" altLang="ja-JP" sz="1600" dirty="0">
                <a:latin typeface="Meiryo UI" panose="020B0604030504040204" pitchFamily="50" charset="-128"/>
                <a:ea typeface="Meiryo UI" panose="020B0604030504040204" pitchFamily="50" charset="-128"/>
                <a:cs typeface="Calibri"/>
              </a:rPr>
              <a:t>AI</a:t>
            </a:r>
            <a:r>
              <a:rPr lang="ja-JP" altLang="en-US" sz="1600" dirty="0">
                <a:latin typeface="Meiryo UI" panose="020B0604030504040204" pitchFamily="50" charset="-128"/>
                <a:ea typeface="Meiryo UI" panose="020B0604030504040204" pitchFamily="50" charset="-128"/>
                <a:cs typeface="Calibri"/>
              </a:rPr>
              <a:t>を作りましたが、その際にプランナーから渡された仕様をどう実現させるかを考えるのが難しかったです。プランナーに確認してもらいつつ、プログラム面で分からないことがあれば、チーム内のプログラマーに相談して理想の動きなどを実現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１週間の短い期間の中で面白いものを作ることの難しさを実感しました。朝と夜にその日の目標と進捗報告などを話し、作業中にメンバー内でよく意見交換をし、それぞれ高めあえたのは良い経験になり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24" name="テキスト ボックス 23">
            <a:extLst>
              <a:ext uri="{FF2B5EF4-FFF2-40B4-BE49-F238E27FC236}">
                <a16:creationId xmlns:a16="http://schemas.microsoft.com/office/drawing/2014/main" id="{C32F0794-126E-4500-9D83-D1181F2D534C}"/>
              </a:ext>
            </a:extLst>
          </p:cNvPr>
          <p:cNvSpPr txBox="1"/>
          <p:nvPr/>
        </p:nvSpPr>
        <p:spPr>
          <a:xfrm>
            <a:off x="1101853" y="570396"/>
            <a:ext cx="3150067" cy="9925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US" altLang="ja-JP" sz="6000" b="1" dirty="0" err="1">
                <a:latin typeface="MS UI Gothic" panose="020B0600070205080204" pitchFamily="50" charset="-128"/>
                <a:ea typeface="MS UI Gothic" panose="020B0600070205080204" pitchFamily="50" charset="-128"/>
              </a:rPr>
              <a:t>RunAway</a:t>
            </a:r>
            <a:endParaRPr lang="ja-JP" altLang="en-US" sz="6000" b="1" dirty="0">
              <a:latin typeface="MS UI Gothic" panose="020B0600070205080204" pitchFamily="50" charset="-128"/>
              <a:ea typeface="MS UI Gothic" panose="020B0600070205080204" pitchFamily="50" charset="-128"/>
            </a:endParaRPr>
          </a:p>
        </p:txBody>
      </p:sp>
      <p:sp>
        <p:nvSpPr>
          <p:cNvPr id="25" name="テキスト ボックス 24">
            <a:extLst>
              <a:ext uri="{FF2B5EF4-FFF2-40B4-BE49-F238E27FC236}">
                <a16:creationId xmlns:a16="http://schemas.microsoft.com/office/drawing/2014/main" id="{A45F6D4F-19D3-4848-977C-6B6DCF82526F}"/>
              </a:ext>
            </a:extLst>
          </p:cNvPr>
          <p:cNvSpPr txBox="1"/>
          <p:nvPr/>
        </p:nvSpPr>
        <p:spPr>
          <a:xfrm>
            <a:off x="1859414" y="447171"/>
            <a:ext cx="1634943"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2400" b="1" dirty="0">
                <a:latin typeface="Meiryo UI" panose="020B0604030504040204" pitchFamily="50" charset="-128"/>
                <a:ea typeface="Meiryo UI" panose="020B0604030504040204" pitchFamily="50" charset="-128"/>
                <a:cs typeface="Calibri"/>
              </a:rPr>
              <a:t>ランアウェイ</a:t>
            </a:r>
            <a:endParaRPr lang="ja-JP" altLang="en-US" sz="2800" b="1" dirty="0">
              <a:latin typeface="Meiryo UI" panose="020B0604030504040204" pitchFamily="50" charset="-128"/>
              <a:ea typeface="Meiryo UI" panose="020B0604030504040204" pitchFamily="50" charset="-128"/>
              <a:cs typeface="Calibri"/>
            </a:endParaRPr>
          </a:p>
        </p:txBody>
      </p:sp>
      <p:sp>
        <p:nvSpPr>
          <p:cNvPr id="28" name="テキスト ボックス 5">
            <a:extLst>
              <a:ext uri="{FF2B5EF4-FFF2-40B4-BE49-F238E27FC236}">
                <a16:creationId xmlns:a16="http://schemas.microsoft.com/office/drawing/2014/main" id="{E7B50AF0-9E48-4C1C-9F4E-7870C6234C73}"/>
              </a:ext>
            </a:extLst>
          </p:cNvPr>
          <p:cNvSpPr txBox="1"/>
          <p:nvPr/>
        </p:nvSpPr>
        <p:spPr>
          <a:xfrm>
            <a:off x="5378107" y="3979229"/>
            <a:ext cx="3629246" cy="369332"/>
          </a:xfrm>
          <a:prstGeom prst="rect">
            <a:avLst/>
          </a:prstGeom>
          <a:solidFill>
            <a:srgbClr val="CCFFCC"/>
          </a:solidFill>
          <a:ln w="19050">
            <a:solidFill>
              <a:schemeClr val="tx1"/>
            </a:solidFill>
          </a:ln>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gn="ctr"/>
            <a:endParaRPr lang="ja-JP" altLang="en-US" dirty="0">
              <a:latin typeface="HGｺﾞｼｯｸE" panose="020B0909000000000000" pitchFamily="49" charset="-128"/>
              <a:ea typeface="HGｺﾞｼｯｸE" panose="020B0909000000000000" pitchFamily="49" charset="-128"/>
            </a:endParaRPr>
          </a:p>
        </p:txBody>
      </p:sp>
      <p:grpSp>
        <p:nvGrpSpPr>
          <p:cNvPr id="29" name="グループ化 28">
            <a:extLst>
              <a:ext uri="{FF2B5EF4-FFF2-40B4-BE49-F238E27FC236}">
                <a16:creationId xmlns:a16="http://schemas.microsoft.com/office/drawing/2014/main" id="{EA1C435C-E33B-41D8-AE0C-E2C0702BC49D}"/>
              </a:ext>
            </a:extLst>
          </p:cNvPr>
          <p:cNvGrpSpPr/>
          <p:nvPr/>
        </p:nvGrpSpPr>
        <p:grpSpPr>
          <a:xfrm>
            <a:off x="4296624" y="4332215"/>
            <a:ext cx="4962808" cy="2110158"/>
            <a:chOff x="4230585" y="4468655"/>
            <a:chExt cx="4700911" cy="1343793"/>
          </a:xfrm>
        </p:grpSpPr>
        <p:sp>
          <p:nvSpPr>
            <p:cNvPr id="30" name="正方形/長方形 29">
              <a:extLst>
                <a:ext uri="{FF2B5EF4-FFF2-40B4-BE49-F238E27FC236}">
                  <a16:creationId xmlns:a16="http://schemas.microsoft.com/office/drawing/2014/main" id="{9F104BAF-B457-4198-BBFB-C3827F8CFA43}"/>
                </a:ext>
              </a:extLst>
            </p:cNvPr>
            <p:cNvSpPr/>
            <p:nvPr/>
          </p:nvSpPr>
          <p:spPr>
            <a:xfrm>
              <a:off x="5254996" y="4468655"/>
              <a:ext cx="3437724" cy="1343793"/>
            </a:xfrm>
            <a:prstGeom prst="rect">
              <a:avLst/>
            </a:prstGeom>
            <a:ln w="1905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dirty="0"/>
            </a:p>
          </p:txBody>
        </p:sp>
        <p:sp>
          <p:nvSpPr>
            <p:cNvPr id="31" name="テキスト ボックス 30">
              <a:extLst>
                <a:ext uri="{FF2B5EF4-FFF2-40B4-BE49-F238E27FC236}">
                  <a16:creationId xmlns:a16="http://schemas.microsoft.com/office/drawing/2014/main" id="{3800B5AB-D123-46FB-A326-0B2C78BA9097}"/>
                </a:ext>
              </a:extLst>
            </p:cNvPr>
            <p:cNvSpPr txBox="1"/>
            <p:nvPr/>
          </p:nvSpPr>
          <p:spPr>
            <a:xfrm>
              <a:off x="4230585" y="4491947"/>
              <a:ext cx="2423590" cy="1293590"/>
            </a:xfrm>
            <a:prstGeom prst="rect">
              <a:avLst/>
            </a:prstGeom>
            <a:noFill/>
          </p:spPr>
          <p:txBody>
            <a:bodyPr wrap="square" rtlCol="0">
              <a:spAutoFit/>
            </a:bodyPr>
            <a:lstStyle/>
            <a:p>
              <a:pPr algn="r"/>
              <a:r>
                <a:rPr lang="ja-JP" altLang="en-US" sz="1400" dirty="0">
                  <a:latin typeface="HGPｺﾞｼｯｸE" panose="020B0900000000000000" pitchFamily="50" charset="-128"/>
                  <a:ea typeface="HGPｺﾞｼｯｸE" panose="020B0900000000000000" pitchFamily="50" charset="-128"/>
                </a:rPr>
                <a:t>プラットフォーム</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使用言語</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使用エンジン</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制作人数</a:t>
              </a:r>
              <a:endParaRPr lang="en-US" altLang="ja-JP" sz="1400" dirty="0">
                <a:latin typeface="HGPｺﾞｼｯｸE" panose="020B0900000000000000" pitchFamily="50" charset="-128"/>
                <a:ea typeface="HGPｺﾞｼｯｸE" panose="020B0900000000000000" pitchFamily="50" charset="-128"/>
              </a:endParaRPr>
            </a:p>
            <a:p>
              <a:pPr algn="r"/>
              <a:endParaRPr lang="en-US" altLang="ja-JP" sz="1400" dirty="0">
                <a:latin typeface="HGPｺﾞｼｯｸE" panose="020B0900000000000000" pitchFamily="50" charset="-128"/>
                <a:ea typeface="HGPｺﾞｼｯｸE" panose="020B0900000000000000" pitchFamily="50" charset="-128"/>
              </a:endParaRPr>
            </a:p>
            <a:p>
              <a:pPr algn="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制作時期</a:t>
              </a:r>
              <a:endParaRPr lang="en-US" altLang="ja-JP" sz="1400" dirty="0">
                <a:latin typeface="HGPｺﾞｼｯｸE" panose="020B0900000000000000" pitchFamily="50" charset="-128"/>
                <a:ea typeface="HGPｺﾞｼｯｸE" panose="020B0900000000000000" pitchFamily="50" charset="-128"/>
              </a:endParaRPr>
            </a:p>
            <a:p>
              <a:pPr algn="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ジャンル</a:t>
              </a:r>
              <a:endParaRPr lang="en-US" altLang="ja-JP" sz="1400" dirty="0">
                <a:latin typeface="HGPｺﾞｼｯｸE" panose="020B0900000000000000" pitchFamily="50" charset="-128"/>
                <a:ea typeface="HGPｺﾞｼｯｸE" panose="020B0900000000000000" pitchFamily="50" charset="-128"/>
              </a:endParaRPr>
            </a:p>
          </p:txBody>
        </p:sp>
        <p:sp>
          <p:nvSpPr>
            <p:cNvPr id="32" name="テキスト ボックス 31">
              <a:extLst>
                <a:ext uri="{FF2B5EF4-FFF2-40B4-BE49-F238E27FC236}">
                  <a16:creationId xmlns:a16="http://schemas.microsoft.com/office/drawing/2014/main" id="{70AA2D1D-BFED-4C5C-BE55-6F54DB930EF2}"/>
                </a:ext>
              </a:extLst>
            </p:cNvPr>
            <p:cNvSpPr txBox="1"/>
            <p:nvPr/>
          </p:nvSpPr>
          <p:spPr>
            <a:xfrm>
              <a:off x="6710256" y="4489232"/>
              <a:ext cx="2221240" cy="1293590"/>
            </a:xfrm>
            <a:prstGeom prst="rect">
              <a:avLst/>
            </a:prstGeom>
            <a:noFill/>
          </p:spPr>
          <p:txBody>
            <a:bodyPr wrap="square" rtlCol="0">
              <a:spAutoFit/>
            </a:bodyPr>
            <a:lstStyle/>
            <a:p>
              <a:r>
                <a:rPr lang="en-US" altLang="ja-JP" sz="1400" dirty="0">
                  <a:latin typeface="HGPｺﾞｼｯｸE" panose="020B0900000000000000" pitchFamily="50" charset="-128"/>
                  <a:ea typeface="HGPｺﾞｼｯｸE" panose="020B0900000000000000" pitchFamily="50" charset="-128"/>
                </a:rPr>
                <a:t>PC</a:t>
              </a:r>
            </a:p>
            <a:p>
              <a:r>
                <a:rPr lang="en-US" altLang="ja-JP" sz="1400" dirty="0">
                  <a:latin typeface="HGPｺﾞｼｯｸE" panose="020B0900000000000000" pitchFamily="50" charset="-128"/>
                  <a:ea typeface="HGPｺﾞｼｯｸE" panose="020B0900000000000000" pitchFamily="50" charset="-128"/>
                </a:rPr>
                <a:t>C#</a:t>
              </a:r>
            </a:p>
            <a:p>
              <a:r>
                <a:rPr lang="en-US" altLang="ja-JP" sz="1400" dirty="0">
                  <a:latin typeface="HGPｺﾞｼｯｸE" panose="020B0900000000000000" pitchFamily="50" charset="-128"/>
                  <a:ea typeface="HGPｺﾞｼｯｸE" panose="020B0900000000000000" pitchFamily="50" charset="-128"/>
                </a:rPr>
                <a:t>Unity</a:t>
              </a:r>
            </a:p>
            <a:p>
              <a:r>
                <a:rPr lang="ja-JP" altLang="en-US" sz="1400" dirty="0">
                  <a:latin typeface="HGPｺﾞｼｯｸE" panose="020B0900000000000000" pitchFamily="50" charset="-128"/>
                  <a:ea typeface="HGPｺﾞｼｯｸE" panose="020B0900000000000000" pitchFamily="50" charset="-128"/>
                </a:rPr>
                <a:t>プランナー</a:t>
              </a:r>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プログラマー</a:t>
              </a:r>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デザイナー</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1</a:t>
              </a:r>
              <a:r>
                <a:rPr lang="ja-JP" altLang="en-US" sz="1400" dirty="0">
                  <a:latin typeface="HGPｺﾞｼｯｸE" panose="020B0900000000000000" pitchFamily="50" charset="-128"/>
                  <a:ea typeface="HGPｺﾞｼｯｸE" panose="020B0900000000000000" pitchFamily="50" charset="-128"/>
                </a:rPr>
                <a:t>週間</a:t>
              </a:r>
              <a:endParaRPr lang="en-US" altLang="ja-JP" sz="1400" dirty="0">
                <a:latin typeface="HGPｺﾞｼｯｸE" panose="020B0900000000000000" pitchFamily="50" charset="-128"/>
                <a:ea typeface="HGPｺﾞｼｯｸE" panose="020B0900000000000000" pitchFamily="50" charset="-128"/>
              </a:endParaRPr>
            </a:p>
            <a:p>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アクション</a:t>
              </a:r>
            </a:p>
          </p:txBody>
        </p:sp>
      </p:grpSp>
      <p:sp>
        <p:nvSpPr>
          <p:cNvPr id="33" name="正方形/長方形 32">
            <a:extLst>
              <a:ext uri="{FF2B5EF4-FFF2-40B4-BE49-F238E27FC236}">
                <a16:creationId xmlns:a16="http://schemas.microsoft.com/office/drawing/2014/main" id="{A4C01F5E-2DDB-4E0A-B2C9-37B7403D1145}"/>
              </a:ext>
            </a:extLst>
          </p:cNvPr>
          <p:cNvSpPr/>
          <p:nvPr/>
        </p:nvSpPr>
        <p:spPr>
          <a:xfrm>
            <a:off x="7936721" y="4992662"/>
            <a:ext cx="552057" cy="738664"/>
          </a:xfrm>
          <a:prstGeom prst="rect">
            <a:avLst/>
          </a:prstGeom>
        </p:spPr>
        <p:txBody>
          <a:bodyPr wrap="square">
            <a:spAutoFit/>
          </a:bodyPr>
          <a:lstStyle/>
          <a:p>
            <a:r>
              <a:rPr lang="en-US" altLang="ja-JP" sz="1400" dirty="0">
                <a:latin typeface="HGPｺﾞｼｯｸE" panose="020B0900000000000000" pitchFamily="50" charset="-128"/>
                <a:ea typeface="HGPｺﾞｼｯｸE" panose="020B0900000000000000" pitchFamily="50" charset="-128"/>
              </a:rPr>
              <a:t>1</a:t>
            </a:r>
            <a:r>
              <a:rPr lang="ja-JP" altLang="en-US" sz="1400" dirty="0">
                <a:latin typeface="HGPｺﾞｼｯｸE" panose="020B0900000000000000" pitchFamily="50" charset="-128"/>
                <a:ea typeface="HGPｺﾞｼｯｸE" panose="020B0900000000000000" pitchFamily="50" charset="-128"/>
              </a:rPr>
              <a:t>人</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3</a:t>
            </a:r>
            <a:r>
              <a:rPr lang="ja-JP" altLang="en-US" sz="1400" dirty="0">
                <a:latin typeface="HGPｺﾞｼｯｸE" panose="020B0900000000000000" pitchFamily="50" charset="-128"/>
                <a:ea typeface="HGPｺﾞｼｯｸE" panose="020B0900000000000000" pitchFamily="50" charset="-128"/>
              </a:rPr>
              <a:t>人</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2</a:t>
            </a:r>
            <a:r>
              <a:rPr lang="ja-JP" altLang="en-US" sz="1400" dirty="0">
                <a:latin typeface="HGPｺﾞｼｯｸE" panose="020B0900000000000000" pitchFamily="50" charset="-128"/>
                <a:ea typeface="HGPｺﾞｼｯｸE" panose="020B0900000000000000" pitchFamily="50" charset="-128"/>
              </a:rPr>
              <a:t>人</a:t>
            </a:r>
            <a:endParaRPr lang="en-US" altLang="ja-JP" sz="1400" dirty="0">
              <a:latin typeface="HGPｺﾞｼｯｸE" panose="020B0900000000000000" pitchFamily="50" charset="-128"/>
              <a:ea typeface="HGPｺﾞｼｯｸE" panose="020B0900000000000000" pitchFamily="50" charset="-128"/>
            </a:endParaRPr>
          </a:p>
        </p:txBody>
      </p:sp>
      <p:sp>
        <p:nvSpPr>
          <p:cNvPr id="17" name="正方形/長方形 16">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19" name="正方形/長方形 18">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0" name="テキスト ボックス 19">
            <a:extLst>
              <a:ext uri="{FF2B5EF4-FFF2-40B4-BE49-F238E27FC236}">
                <a16:creationId xmlns:a16="http://schemas.microsoft.com/office/drawing/2014/main" id="{1372739C-10AA-4703-9F7C-E4DAC8AE78CB}"/>
              </a:ext>
            </a:extLst>
          </p:cNvPr>
          <p:cNvSpPr txBox="1"/>
          <p:nvPr/>
        </p:nvSpPr>
        <p:spPr>
          <a:xfrm>
            <a:off x="6914442" y="5852411"/>
            <a:ext cx="2344990" cy="27699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a:t>
            </a:r>
            <a:r>
              <a:rPr lang="ja-JP" altLang="en-US" sz="1200" dirty="0">
                <a:latin typeface="HGPｺﾞｼｯｸE" panose="020B0900000000000000" pitchFamily="50" charset="-128"/>
                <a:ea typeface="HGPｺﾞｼｯｸE" panose="020B0900000000000000" pitchFamily="50" charset="-128"/>
              </a:rPr>
              <a:t>企画</a:t>
            </a:r>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日、制作</a:t>
            </a:r>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日</a:t>
            </a:r>
            <a:r>
              <a:rPr lang="en-US" altLang="ja-JP" sz="1200" dirty="0">
                <a:latin typeface="HGPｺﾞｼｯｸE" panose="020B0900000000000000" pitchFamily="50" charset="-128"/>
                <a:ea typeface="HGPｺﾞｼｯｸE" panose="020B0900000000000000" pitchFamily="50" charset="-128"/>
              </a:rPr>
              <a:t>)</a:t>
            </a:r>
          </a:p>
        </p:txBody>
      </p:sp>
      <p:sp>
        <p:nvSpPr>
          <p:cNvPr id="21" name="テキスト ボックス 20">
            <a:extLst>
              <a:ext uri="{FF2B5EF4-FFF2-40B4-BE49-F238E27FC236}">
                <a16:creationId xmlns:a16="http://schemas.microsoft.com/office/drawing/2014/main" id="{624E0C48-3A9C-4736-BC30-E8E76A975A60}"/>
              </a:ext>
            </a:extLst>
          </p:cNvPr>
          <p:cNvSpPr txBox="1"/>
          <p:nvPr/>
        </p:nvSpPr>
        <p:spPr>
          <a:xfrm>
            <a:off x="381001" y="3016060"/>
            <a:ext cx="4541900"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私が設計・実装した個所は以下２つです。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・敵となるパトカーの</a:t>
            </a:r>
            <a:r>
              <a:rPr lang="en-US" altLang="ja-JP" sz="1600" dirty="0">
                <a:latin typeface="Meiryo UI" panose="020B0604030504040204" pitchFamily="50" charset="-128"/>
                <a:ea typeface="Meiryo UI" panose="020B0604030504040204" pitchFamily="50" charset="-128"/>
                <a:cs typeface="Calibri"/>
              </a:rPr>
              <a:t>AI</a:t>
            </a:r>
          </a:p>
          <a:p>
            <a:r>
              <a:rPr lang="ja-JP" altLang="en-US" sz="1600" dirty="0">
                <a:latin typeface="Meiryo UI" panose="020B0604030504040204" pitchFamily="50" charset="-128"/>
                <a:ea typeface="Meiryo UI" panose="020B0604030504040204" pitchFamily="50" charset="-128"/>
                <a:cs typeface="Calibri"/>
              </a:rPr>
              <a:t>　・壁に当たった時の表現</a:t>
            </a:r>
            <a:endParaRPr lang="en-US" altLang="ja-JP" sz="1600" dirty="0">
              <a:latin typeface="Meiryo UI" panose="020B0604030504040204" pitchFamily="50" charset="-128"/>
              <a:ea typeface="Meiryo UI" panose="020B0604030504040204" pitchFamily="50" charset="-128"/>
              <a:cs typeface="Calibri"/>
            </a:endParaRPr>
          </a:p>
        </p:txBody>
      </p:sp>
      <p:sp>
        <p:nvSpPr>
          <p:cNvPr id="16" name="正方形/長方形 15">
            <a:extLst>
              <a:ext uri="{FF2B5EF4-FFF2-40B4-BE49-F238E27FC236}">
                <a16:creationId xmlns:a16="http://schemas.microsoft.com/office/drawing/2014/main" id="{3DDEAC59-16DD-4230-BEF6-39BFEA10C292}"/>
              </a:ext>
            </a:extLst>
          </p:cNvPr>
          <p:cNvSpPr/>
          <p:nvPr/>
        </p:nvSpPr>
        <p:spPr>
          <a:xfrm>
            <a:off x="380999" y="1522729"/>
            <a:ext cx="4541902" cy="6746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pic>
        <p:nvPicPr>
          <p:cNvPr id="22" name="図 21">
            <a:extLst>
              <a:ext uri="{FF2B5EF4-FFF2-40B4-BE49-F238E27FC236}">
                <a16:creationId xmlns:a16="http://schemas.microsoft.com/office/drawing/2014/main" id="{5223FBBE-7013-469B-AFFC-3FECAA43E7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378984" y="665373"/>
            <a:ext cx="3629246" cy="2041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テキスト ボックス 5">
            <a:extLst>
              <a:ext uri="{FF2B5EF4-FFF2-40B4-BE49-F238E27FC236}">
                <a16:creationId xmlns:a16="http://schemas.microsoft.com/office/drawing/2014/main" id="{0522A613-406D-40BC-B975-1C7FD2C3740F}"/>
              </a:ext>
            </a:extLst>
          </p:cNvPr>
          <p:cNvSpPr txBox="1"/>
          <p:nvPr/>
        </p:nvSpPr>
        <p:spPr>
          <a:xfrm>
            <a:off x="5378106" y="3981606"/>
            <a:ext cx="3629246" cy="369332"/>
          </a:xfrm>
          <a:prstGeom prst="rect">
            <a:avLst/>
          </a:prstGeom>
          <a:solidFill>
            <a:srgbClr val="CCFFCC"/>
          </a:solidFill>
          <a:ln w="19050">
            <a:solidFill>
              <a:schemeClr val="tx1"/>
            </a:solidFill>
          </a:ln>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gn="ctr"/>
            <a:r>
              <a:rPr lang="ja-JP" altLang="en-US" dirty="0">
                <a:latin typeface="HGｺﾞｼｯｸE" panose="020B0909000000000000" pitchFamily="49" charset="-128"/>
                <a:ea typeface="HGｺﾞｼｯｸE" panose="020B0909000000000000" pitchFamily="49" charset="-128"/>
              </a:rPr>
              <a:t>クリエイター・トライアウト</a:t>
            </a:r>
          </a:p>
        </p:txBody>
      </p:sp>
    </p:spTree>
    <p:extLst>
      <p:ext uri="{BB962C8B-B14F-4D97-AF65-F5344CB8AC3E}">
        <p14:creationId xmlns:p14="http://schemas.microsoft.com/office/powerpoint/2010/main" val="3965952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CABA75A-3AB1-4665-8836-5C5BB8CBF63D}"/>
              </a:ext>
            </a:extLst>
          </p:cNvPr>
          <p:cNvSpPr/>
          <p:nvPr/>
        </p:nvSpPr>
        <p:spPr>
          <a:xfrm>
            <a:off x="488370" y="1115572"/>
            <a:ext cx="5593937" cy="926588"/>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19" name="正方形/長方形 18">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2" name="テキスト ボックス 21">
            <a:extLst>
              <a:ext uri="{FF2B5EF4-FFF2-40B4-BE49-F238E27FC236}">
                <a16:creationId xmlns:a16="http://schemas.microsoft.com/office/drawing/2014/main" id="{C8A4399A-7274-4568-95D4-03FB71898E06}"/>
              </a:ext>
            </a:extLst>
          </p:cNvPr>
          <p:cNvSpPr txBox="1"/>
          <p:nvPr/>
        </p:nvSpPr>
        <p:spPr>
          <a:xfrm>
            <a:off x="488596" y="1120420"/>
            <a:ext cx="570207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＜パトカーの動きの仕様＞</a:t>
            </a:r>
            <a:endParaRPr lang="en-US" altLang="ja-JP" sz="1600" dirty="0">
              <a:latin typeface="Meiryo UI" panose="020B0604030504040204" pitchFamily="50" charset="-128"/>
              <a:ea typeface="Meiryo UI" panose="020B0604030504040204" pitchFamily="50" charset="-128"/>
              <a:cs typeface="Calibri"/>
            </a:endParaRPr>
          </a:p>
        </p:txBody>
      </p:sp>
      <p:pic>
        <p:nvPicPr>
          <p:cNvPr id="4" name="図 3">
            <a:extLst>
              <a:ext uri="{FF2B5EF4-FFF2-40B4-BE49-F238E27FC236}">
                <a16:creationId xmlns:a16="http://schemas.microsoft.com/office/drawing/2014/main" id="{2A2E77F2-B376-493C-8ED1-4E405018B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288" y="1121788"/>
            <a:ext cx="3131982" cy="1821663"/>
          </a:xfrm>
          <a:prstGeom prst="rect">
            <a:avLst/>
          </a:prstGeom>
        </p:spPr>
      </p:pic>
      <p:grpSp>
        <p:nvGrpSpPr>
          <p:cNvPr id="8" name="グループ化 7">
            <a:extLst>
              <a:ext uri="{FF2B5EF4-FFF2-40B4-BE49-F238E27FC236}">
                <a16:creationId xmlns:a16="http://schemas.microsoft.com/office/drawing/2014/main" id="{4A1FEAA2-4DED-45FD-80A2-5CEDDC4F3C64}"/>
              </a:ext>
            </a:extLst>
          </p:cNvPr>
          <p:cNvGrpSpPr/>
          <p:nvPr/>
        </p:nvGrpSpPr>
        <p:grpSpPr>
          <a:xfrm>
            <a:off x="6246386" y="5335510"/>
            <a:ext cx="4251489" cy="836282"/>
            <a:chOff x="6217920" y="3100562"/>
            <a:chExt cx="4251489" cy="836282"/>
          </a:xfrm>
        </p:grpSpPr>
        <p:pic>
          <p:nvPicPr>
            <p:cNvPr id="5" name="図 4">
              <a:extLst>
                <a:ext uri="{FF2B5EF4-FFF2-40B4-BE49-F238E27FC236}">
                  <a16:creationId xmlns:a16="http://schemas.microsoft.com/office/drawing/2014/main" id="{7DAB0C00-9A67-42DD-A3C8-910E315AD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920" y="3100562"/>
              <a:ext cx="836282" cy="836282"/>
            </a:xfrm>
            <a:prstGeom prst="rect">
              <a:avLst/>
            </a:prstGeom>
          </p:spPr>
        </p:pic>
        <p:sp>
          <p:nvSpPr>
            <p:cNvPr id="11" name="テキスト ボックス 10">
              <a:extLst>
                <a:ext uri="{FF2B5EF4-FFF2-40B4-BE49-F238E27FC236}">
                  <a16:creationId xmlns:a16="http://schemas.microsoft.com/office/drawing/2014/main" id="{B149F659-D535-4374-B345-F560FF3FE9EB}"/>
                </a:ext>
              </a:extLst>
            </p:cNvPr>
            <p:cNvSpPr txBox="1"/>
            <p:nvPr/>
          </p:nvSpPr>
          <p:spPr>
            <a:xfrm>
              <a:off x="7054202" y="3160680"/>
              <a:ext cx="341520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追従の動き映像</a:t>
              </a:r>
              <a:endParaRPr lang="en-US" altLang="ja-JP" sz="1600" dirty="0">
                <a:latin typeface="Meiryo UI" panose="020B0604030504040204" pitchFamily="50" charset="-128"/>
                <a:ea typeface="Meiryo UI" panose="020B0604030504040204" pitchFamily="50" charset="-128"/>
                <a:cs typeface="Calibri"/>
              </a:endParaRPr>
            </a:p>
          </p:txBody>
        </p:sp>
        <p:sp>
          <p:nvSpPr>
            <p:cNvPr id="7" name="テキスト ボックス 6">
              <a:extLst>
                <a:ext uri="{FF2B5EF4-FFF2-40B4-BE49-F238E27FC236}">
                  <a16:creationId xmlns:a16="http://schemas.microsoft.com/office/drawing/2014/main" id="{977AEE98-D805-43A0-A292-D9A2BA20934B}"/>
                </a:ext>
              </a:extLst>
            </p:cNvPr>
            <p:cNvSpPr txBox="1"/>
            <p:nvPr/>
          </p:nvSpPr>
          <p:spPr>
            <a:xfrm>
              <a:off x="7039996" y="3422428"/>
              <a:ext cx="2928150" cy="338554"/>
            </a:xfrm>
            <a:prstGeom prst="rect">
              <a:avLst/>
            </a:prstGeom>
            <a:noFill/>
          </p:spPr>
          <p:txBody>
            <a:bodyPr wrap="square" rtlCol="0">
              <a:spAutoFit/>
            </a:bodyPr>
            <a:lstStyle/>
            <a:p>
              <a:r>
                <a:rPr kumimoji="1" lang="en-US" altLang="ja-JP" sz="1600" dirty="0">
                  <a:hlinkClick r:id="rId4"/>
                </a:rPr>
                <a:t>https://youtu.be/YAv8TMADT1c</a:t>
              </a:r>
              <a:endParaRPr kumimoji="1" lang="ja-JP" altLang="en-US" sz="1600" dirty="0"/>
            </a:p>
          </p:txBody>
        </p:sp>
      </p:grpSp>
      <p:sp>
        <p:nvSpPr>
          <p:cNvPr id="14" name="テキスト ボックス 13">
            <a:extLst>
              <a:ext uri="{FF2B5EF4-FFF2-40B4-BE49-F238E27FC236}">
                <a16:creationId xmlns:a16="http://schemas.microsoft.com/office/drawing/2014/main" id="{7B4059E6-B419-4D0A-A86D-AED005D7A609}"/>
              </a:ext>
            </a:extLst>
          </p:cNvPr>
          <p:cNvSpPr txBox="1"/>
          <p:nvPr/>
        </p:nvSpPr>
        <p:spPr>
          <a:xfrm>
            <a:off x="410132" y="2132284"/>
            <a:ext cx="5807788" cy="105413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err="1">
                <a:latin typeface="Meiryo UI" panose="020B0604030504040204" pitchFamily="50" charset="-128"/>
                <a:ea typeface="Meiryo UI" panose="020B0604030504040204" pitchFamily="50" charset="-128"/>
                <a:cs typeface="Calibri"/>
              </a:rPr>
              <a:t>enum</a:t>
            </a:r>
            <a:r>
              <a:rPr lang="ja-JP" altLang="en-US" sz="1600" dirty="0">
                <a:latin typeface="Meiryo UI" panose="020B0604030504040204" pitchFamily="50" charset="-128"/>
                <a:ea typeface="Meiryo UI" panose="020B0604030504040204" pitchFamily="50" charset="-128"/>
                <a:cs typeface="Calibri"/>
              </a:rPr>
              <a:t>で追従モードと巡回モードを作り、そのモードによって動きを変えるようにしました。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そして、仕様の動きを実現するために</a:t>
            </a:r>
            <a:r>
              <a:rPr lang="en-US" altLang="ja-JP" sz="1600" dirty="0" err="1">
                <a:latin typeface="Meiryo UI" panose="020B0604030504040204" pitchFamily="50" charset="-128"/>
                <a:ea typeface="Meiryo UI" panose="020B0604030504040204" pitchFamily="50" charset="-128"/>
                <a:cs typeface="Calibri"/>
              </a:rPr>
              <a:t>Navmesh</a:t>
            </a:r>
            <a:r>
              <a:rPr lang="ja-JP" altLang="en-US" sz="1600" dirty="0">
                <a:latin typeface="Meiryo UI" panose="020B0604030504040204" pitchFamily="50" charset="-128"/>
                <a:ea typeface="Meiryo UI" panose="020B0604030504040204" pitchFamily="50" charset="-128"/>
                <a:cs typeface="Calibri"/>
              </a:rPr>
              <a:t>のターゲットまで動く特性を活かして、ターゲットを切り替えることで実現しました。</a:t>
            </a:r>
            <a:endParaRPr lang="en-US" altLang="ja-JP" sz="1600" dirty="0">
              <a:latin typeface="Meiryo UI" panose="020B0604030504040204" pitchFamily="50" charset="-128"/>
              <a:ea typeface="Meiryo UI" panose="020B0604030504040204" pitchFamily="50" charset="-128"/>
              <a:cs typeface="Calibri"/>
            </a:endParaRPr>
          </a:p>
        </p:txBody>
      </p:sp>
      <p:grpSp>
        <p:nvGrpSpPr>
          <p:cNvPr id="26" name="グループ化 25">
            <a:extLst>
              <a:ext uri="{FF2B5EF4-FFF2-40B4-BE49-F238E27FC236}">
                <a16:creationId xmlns:a16="http://schemas.microsoft.com/office/drawing/2014/main" id="{F53FB02B-B82C-41B9-89CF-0E8BA31634FB}"/>
              </a:ext>
            </a:extLst>
          </p:cNvPr>
          <p:cNvGrpSpPr/>
          <p:nvPr/>
        </p:nvGrpSpPr>
        <p:grpSpPr>
          <a:xfrm>
            <a:off x="488596" y="3221284"/>
            <a:ext cx="2612476" cy="2052064"/>
            <a:chOff x="539098" y="2795144"/>
            <a:chExt cx="2612476" cy="2052064"/>
          </a:xfrm>
          <a:solidFill>
            <a:schemeClr val="bg2"/>
          </a:solidFill>
        </p:grpSpPr>
        <p:sp>
          <p:nvSpPr>
            <p:cNvPr id="18" name="正方形/長方形 17">
              <a:extLst>
                <a:ext uri="{FF2B5EF4-FFF2-40B4-BE49-F238E27FC236}">
                  <a16:creationId xmlns:a16="http://schemas.microsoft.com/office/drawing/2014/main" id="{04FB4C95-76D1-420A-9C0A-1BC044ADE0C3}"/>
                </a:ext>
              </a:extLst>
            </p:cNvPr>
            <p:cNvSpPr/>
            <p:nvPr/>
          </p:nvSpPr>
          <p:spPr>
            <a:xfrm>
              <a:off x="539098" y="2795144"/>
              <a:ext cx="2612476" cy="2052064"/>
            </a:xfrm>
            <a:prstGeom prst="rect">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10" name="図 9">
              <a:extLst>
                <a:ext uri="{FF2B5EF4-FFF2-40B4-BE49-F238E27FC236}">
                  <a16:creationId xmlns:a16="http://schemas.microsoft.com/office/drawing/2014/main" id="{E2D156E5-9363-4061-9281-B472F7160F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612" y="2869481"/>
              <a:ext cx="2474940" cy="1911077"/>
            </a:xfrm>
            <a:prstGeom prst="rect">
              <a:avLst/>
            </a:prstGeom>
            <a:grpFill/>
          </p:spPr>
        </p:pic>
      </p:grpSp>
      <p:grpSp>
        <p:nvGrpSpPr>
          <p:cNvPr id="25" name="グループ化 24">
            <a:extLst>
              <a:ext uri="{FF2B5EF4-FFF2-40B4-BE49-F238E27FC236}">
                <a16:creationId xmlns:a16="http://schemas.microsoft.com/office/drawing/2014/main" id="{47B6CCE1-BD0B-4077-BDD1-325002AAE068}"/>
              </a:ext>
            </a:extLst>
          </p:cNvPr>
          <p:cNvGrpSpPr/>
          <p:nvPr/>
        </p:nvGrpSpPr>
        <p:grpSpPr>
          <a:xfrm>
            <a:off x="3162046" y="3221284"/>
            <a:ext cx="2842023" cy="2052064"/>
            <a:chOff x="3212548" y="2795144"/>
            <a:chExt cx="2842023" cy="2052064"/>
          </a:xfrm>
          <a:solidFill>
            <a:schemeClr val="bg1"/>
          </a:solidFill>
        </p:grpSpPr>
        <p:sp>
          <p:nvSpPr>
            <p:cNvPr id="20" name="正方形/長方形 19">
              <a:extLst>
                <a:ext uri="{FF2B5EF4-FFF2-40B4-BE49-F238E27FC236}">
                  <a16:creationId xmlns:a16="http://schemas.microsoft.com/office/drawing/2014/main" id="{F40D9448-1943-4445-85A7-757826FB3AC3}"/>
                </a:ext>
              </a:extLst>
            </p:cNvPr>
            <p:cNvSpPr/>
            <p:nvPr/>
          </p:nvSpPr>
          <p:spPr>
            <a:xfrm>
              <a:off x="3212548" y="2795144"/>
              <a:ext cx="2842023" cy="2052064"/>
            </a:xfrm>
            <a:prstGeom prst="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13" name="図 12">
              <a:extLst>
                <a:ext uri="{FF2B5EF4-FFF2-40B4-BE49-F238E27FC236}">
                  <a16:creationId xmlns:a16="http://schemas.microsoft.com/office/drawing/2014/main" id="{D61C531E-8BFC-4CC6-BB9A-6C210ED8E8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2637" y="2870767"/>
              <a:ext cx="2722080" cy="602624"/>
            </a:xfrm>
            <a:prstGeom prst="rect">
              <a:avLst/>
            </a:prstGeom>
            <a:grpFill/>
          </p:spPr>
        </p:pic>
        <p:pic>
          <p:nvPicPr>
            <p:cNvPr id="24" name="図 23">
              <a:extLst>
                <a:ext uri="{FF2B5EF4-FFF2-40B4-BE49-F238E27FC236}">
                  <a16:creationId xmlns:a16="http://schemas.microsoft.com/office/drawing/2014/main" id="{65B6AE41-8297-4FE7-8A7A-EF78D5B59E9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272637" y="3523783"/>
              <a:ext cx="2722080" cy="1267286"/>
            </a:xfrm>
            <a:prstGeom prst="rect">
              <a:avLst/>
            </a:prstGeom>
            <a:grpFill/>
          </p:spPr>
        </p:pic>
        <p:pic>
          <p:nvPicPr>
            <p:cNvPr id="21" name="図 20">
              <a:extLst>
                <a:ext uri="{FF2B5EF4-FFF2-40B4-BE49-F238E27FC236}">
                  <a16:creationId xmlns:a16="http://schemas.microsoft.com/office/drawing/2014/main" id="{C05A62B2-4C65-4DF5-B0A4-A9E3AC1C83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2637" y="3526656"/>
              <a:ext cx="2258151" cy="1267286"/>
            </a:xfrm>
            <a:prstGeom prst="rect">
              <a:avLst/>
            </a:prstGeom>
            <a:grpFill/>
          </p:spPr>
        </p:pic>
      </p:grpSp>
      <p:sp>
        <p:nvSpPr>
          <p:cNvPr id="27" name="テキスト ボックス 26">
            <a:extLst>
              <a:ext uri="{FF2B5EF4-FFF2-40B4-BE49-F238E27FC236}">
                <a16:creationId xmlns:a16="http://schemas.microsoft.com/office/drawing/2014/main" id="{CC6061EA-EC54-4E2B-8F3C-7E9E1A9E95BE}"/>
              </a:ext>
            </a:extLst>
          </p:cNvPr>
          <p:cNvSpPr txBox="1"/>
          <p:nvPr/>
        </p:nvSpPr>
        <p:spPr>
          <a:xfrm>
            <a:off x="410132" y="5347685"/>
            <a:ext cx="5807788" cy="105413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更に、このゲームの世界観が「アメコミ」だったので、警察の動きを少し大きくし、逃げる強盗を追いかけている最中に曲がり角で何回も壁にぶつかって減速してしまう、という動きをつけてアメコミのバカっぽさを表現しました。</a:t>
            </a:r>
            <a:endParaRPr lang="en-US" altLang="ja-JP" sz="1600" dirty="0">
              <a:latin typeface="Meiryo UI" panose="020B0604030504040204" pitchFamily="50" charset="-128"/>
              <a:ea typeface="Meiryo UI" panose="020B0604030504040204" pitchFamily="50" charset="-128"/>
              <a:cs typeface="Calibri"/>
            </a:endParaRPr>
          </a:p>
        </p:txBody>
      </p:sp>
      <p:pic>
        <p:nvPicPr>
          <p:cNvPr id="6" name="図 5">
            <a:extLst>
              <a:ext uri="{FF2B5EF4-FFF2-40B4-BE49-F238E27FC236}">
                <a16:creationId xmlns:a16="http://schemas.microsoft.com/office/drawing/2014/main" id="{640C6CE8-9747-4CB2-A147-C6DF3332DF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6568" y="3235269"/>
            <a:ext cx="3141702" cy="2005234"/>
          </a:xfrm>
          <a:prstGeom prst="rect">
            <a:avLst/>
          </a:prstGeom>
        </p:spPr>
      </p:pic>
      <p:sp>
        <p:nvSpPr>
          <p:cNvPr id="28" name="テキスト ボックス 27">
            <a:extLst>
              <a:ext uri="{FF2B5EF4-FFF2-40B4-BE49-F238E27FC236}">
                <a16:creationId xmlns:a16="http://schemas.microsoft.com/office/drawing/2014/main" id="{EA904D17-5263-4201-A2C6-D38D7EE78E31}"/>
              </a:ext>
            </a:extLst>
          </p:cNvPr>
          <p:cNvSpPr txBox="1"/>
          <p:nvPr/>
        </p:nvSpPr>
        <p:spPr>
          <a:xfrm>
            <a:off x="514290" y="1419379"/>
            <a:ext cx="5702079"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　・巡回範囲があり、その範囲内に銀行強盗</a:t>
            </a:r>
            <a:r>
              <a:rPr lang="en-US" altLang="ja-JP" sz="1600" dirty="0">
                <a:latin typeface="Meiryo UI" panose="020B0604030504040204" pitchFamily="50" charset="-128"/>
                <a:ea typeface="Meiryo UI" panose="020B0604030504040204" pitchFamily="50" charset="-128"/>
                <a:cs typeface="Calibri"/>
              </a:rPr>
              <a:t>(player)</a:t>
            </a:r>
            <a:r>
              <a:rPr lang="ja-JP" altLang="en-US" sz="1600" dirty="0">
                <a:latin typeface="Meiryo UI" panose="020B0604030504040204" pitchFamily="50" charset="-128"/>
                <a:ea typeface="Meiryo UI" panose="020B0604030504040204" pitchFamily="50" charset="-128"/>
                <a:cs typeface="Calibri"/>
              </a:rPr>
              <a:t>が入ったら追う</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・範囲外であれば、街中を巡回する</a:t>
            </a:r>
            <a:endParaRPr lang="en-US" altLang="ja-JP" sz="1600" dirty="0">
              <a:latin typeface="Meiryo UI" panose="020B0604030504040204" pitchFamily="50" charset="-128"/>
              <a:ea typeface="Meiryo UI" panose="020B0604030504040204" pitchFamily="50" charset="-128"/>
              <a:cs typeface="Calibri"/>
            </a:endParaRPr>
          </a:p>
        </p:txBody>
      </p:sp>
      <p:sp>
        <p:nvSpPr>
          <p:cNvPr id="29" name="テキスト ボックス 28">
            <a:extLst>
              <a:ext uri="{FF2B5EF4-FFF2-40B4-BE49-F238E27FC236}">
                <a16:creationId xmlns:a16="http://schemas.microsoft.com/office/drawing/2014/main" id="{4AAE3EDE-AC29-496E-81C0-F04BAE7DDCE2}"/>
              </a:ext>
            </a:extLst>
          </p:cNvPr>
          <p:cNvSpPr txBox="1"/>
          <p:nvPr/>
        </p:nvSpPr>
        <p:spPr>
          <a:xfrm>
            <a:off x="1928780" y="415134"/>
            <a:ext cx="5444647"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2800" b="1" dirty="0">
                <a:latin typeface="Meiryo UI" panose="020B0604030504040204" pitchFamily="50" charset="-128"/>
                <a:ea typeface="Meiryo UI" panose="020B0604030504040204" pitchFamily="50" charset="-128"/>
                <a:cs typeface="Calibri"/>
              </a:rPr>
              <a:t>◆</a:t>
            </a:r>
            <a:r>
              <a:rPr lang="en-US" altLang="ja-JP" sz="2800" b="1" dirty="0" err="1">
                <a:latin typeface="Meiryo UI" panose="020B0604030504040204" pitchFamily="50" charset="-128"/>
                <a:ea typeface="Meiryo UI" panose="020B0604030504040204" pitchFamily="50" charset="-128"/>
                <a:cs typeface="Calibri"/>
              </a:rPr>
              <a:t>Navmesh</a:t>
            </a:r>
            <a:r>
              <a:rPr lang="ja-JP" altLang="en-US" sz="2800" b="1" dirty="0">
                <a:latin typeface="Meiryo UI" panose="020B0604030504040204" pitchFamily="50" charset="-128"/>
                <a:ea typeface="Meiryo UI" panose="020B0604030504040204" pitchFamily="50" charset="-128"/>
                <a:cs typeface="Calibri"/>
              </a:rPr>
              <a:t>でのプレイヤー追従◆</a:t>
            </a:r>
            <a:endParaRPr lang="en-US" altLang="ja-JP" sz="2800" b="1" dirty="0">
              <a:latin typeface="Meiryo UI" panose="020B0604030504040204" pitchFamily="50" charset="-128"/>
              <a:ea typeface="Meiryo UI" panose="020B0604030504040204" pitchFamily="50" charset="-128"/>
              <a:cs typeface="Calibri"/>
            </a:endParaRPr>
          </a:p>
        </p:txBody>
      </p:sp>
      <p:cxnSp>
        <p:nvCxnSpPr>
          <p:cNvPr id="3" name="直線コネクタ 2">
            <a:extLst>
              <a:ext uri="{FF2B5EF4-FFF2-40B4-BE49-F238E27FC236}">
                <a16:creationId xmlns:a16="http://schemas.microsoft.com/office/drawing/2014/main" id="{CC441799-E942-4401-A26C-6D73F2C183F8}"/>
              </a:ext>
            </a:extLst>
          </p:cNvPr>
          <p:cNvCxnSpPr/>
          <p:nvPr/>
        </p:nvCxnSpPr>
        <p:spPr>
          <a:xfrm>
            <a:off x="3162046" y="3928729"/>
            <a:ext cx="2842023"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322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a:xfrm>
            <a:off x="553984" y="3468808"/>
            <a:ext cx="8880000" cy="3219688"/>
          </a:xfrm>
          <a:prstGeom prst="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dirty="0"/>
          </a:p>
        </p:txBody>
      </p:sp>
      <p:sp>
        <p:nvSpPr>
          <p:cNvPr id="22" name="正方形/長方形 21"/>
          <p:cNvSpPr/>
          <p:nvPr/>
        </p:nvSpPr>
        <p:spPr>
          <a:xfrm>
            <a:off x="553984" y="157270"/>
            <a:ext cx="8880000" cy="3219688"/>
          </a:xfrm>
          <a:prstGeom prst="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dirty="0"/>
          </a:p>
        </p:txBody>
      </p:sp>
      <p:sp>
        <p:nvSpPr>
          <p:cNvPr id="2" name="テキスト ボックス 1">
            <a:extLst>
              <a:ext uri="{FF2B5EF4-FFF2-40B4-BE49-F238E27FC236}">
                <a16:creationId xmlns:a16="http://schemas.microsoft.com/office/drawing/2014/main" id="{C32F0794-126E-4500-9D83-D1181F2D534C}"/>
              </a:ext>
            </a:extLst>
          </p:cNvPr>
          <p:cNvSpPr txBox="1"/>
          <p:nvPr/>
        </p:nvSpPr>
        <p:spPr>
          <a:xfrm>
            <a:off x="991317" y="292988"/>
            <a:ext cx="3313370"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3200" dirty="0">
                <a:ea typeface="ＭＳ Ｐゴシック"/>
                <a:cs typeface="Calibri"/>
              </a:rPr>
              <a:t>脱出少女</a:t>
            </a:r>
          </a:p>
        </p:txBody>
      </p:sp>
      <p:sp>
        <p:nvSpPr>
          <p:cNvPr id="3" name="テキスト ボックス 2">
            <a:extLst>
              <a:ext uri="{FF2B5EF4-FFF2-40B4-BE49-F238E27FC236}">
                <a16:creationId xmlns:a16="http://schemas.microsoft.com/office/drawing/2014/main" id="{C8A4399A-7274-4568-95D4-03FB71898E06}"/>
              </a:ext>
            </a:extLst>
          </p:cNvPr>
          <p:cNvSpPr txBox="1"/>
          <p:nvPr/>
        </p:nvSpPr>
        <p:spPr>
          <a:xfrm>
            <a:off x="991318" y="774002"/>
            <a:ext cx="4116957" cy="179279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ゴールを目指すアクションゲームで、初めてチームで制作しました。私の担当箇所は、ステージ作りです。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ステージの難易度を調整するために、ステージ上にお邪魔オブジェクトを配置し、オブジェクトによって違う動き</a:t>
            </a:r>
            <a:r>
              <a:rPr lang="en-US" altLang="ja-JP" sz="1600" dirty="0">
                <a:latin typeface="HGS創英角ｺﾞｼｯｸUB" panose="020B0900000000000000" pitchFamily="50" charset="-128"/>
                <a:ea typeface="HGS創英角ｺﾞｼｯｸUB" panose="020B0900000000000000" pitchFamily="50" charset="-128"/>
                <a:cs typeface="Calibri"/>
              </a:rPr>
              <a:t>( </a:t>
            </a:r>
            <a:r>
              <a:rPr lang="ja-JP" altLang="en-US" sz="1600" dirty="0">
                <a:latin typeface="Meiryo UI" panose="020B0604030504040204" pitchFamily="50" charset="-128"/>
                <a:ea typeface="Meiryo UI" panose="020B0604030504040204" pitchFamily="50" charset="-128"/>
                <a:cs typeface="Calibri"/>
              </a:rPr>
              <a:t>左右に動く球など </a:t>
            </a:r>
            <a:r>
              <a:rPr lang="en-US" altLang="ja-JP" sz="1600" dirty="0">
                <a:latin typeface="HGP創英角ｺﾞｼｯｸUB" panose="020B0900000000000000" pitchFamily="50" charset="-128"/>
                <a:ea typeface="HGP創英角ｺﾞｼｯｸUB" panose="020B0900000000000000" pitchFamily="50" charset="-128"/>
                <a:cs typeface="Calibri"/>
              </a:rPr>
              <a:t>)</a:t>
            </a:r>
            <a:r>
              <a:rPr lang="ja-JP" altLang="en-US" sz="1600" dirty="0">
                <a:latin typeface="Meiryo UI" panose="020B0604030504040204" pitchFamily="50" charset="-128"/>
                <a:ea typeface="Meiryo UI" panose="020B0604030504040204" pitchFamily="50" charset="-128"/>
                <a:cs typeface="Calibri"/>
              </a:rPr>
              <a:t>をつけました。</a:t>
            </a:r>
            <a:endParaRPr lang="en-US" altLang="ja-JP" sz="1600" dirty="0">
              <a:latin typeface="Meiryo UI" panose="020B0604030504040204" pitchFamily="50" charset="-128"/>
              <a:ea typeface="Meiryo UI" panose="020B0604030504040204" pitchFamily="50" charset="-128"/>
              <a:cs typeface="Calibri"/>
            </a:endParaRPr>
          </a:p>
          <a:p>
            <a:r>
              <a:rPr lang="en-US" altLang="ja-JP" sz="1600" dirty="0">
                <a:latin typeface="Meiryo UI" panose="020B0604030504040204" pitchFamily="50" charset="-128"/>
                <a:ea typeface="Meiryo UI" panose="020B0604030504040204" pitchFamily="50" charset="-128"/>
                <a:cs typeface="Calibri"/>
              </a:rPr>
              <a:t>Bool</a:t>
            </a:r>
            <a:r>
              <a:rPr lang="ja-JP" altLang="en-US" sz="1600" dirty="0">
                <a:latin typeface="Meiryo UI" panose="020B0604030504040204" pitchFamily="50" charset="-128"/>
                <a:ea typeface="Meiryo UI" panose="020B0604030504040204" pitchFamily="50" charset="-128"/>
                <a:cs typeface="Calibri"/>
              </a:rPr>
              <a:t>型の</a:t>
            </a:r>
            <a:r>
              <a:rPr lang="en-US" altLang="ja-JP" sz="1600" dirty="0">
                <a:latin typeface="Meiryo UI" panose="020B0604030504040204" pitchFamily="50" charset="-128"/>
                <a:ea typeface="Meiryo UI" panose="020B0604030504040204" pitchFamily="50" charset="-128"/>
                <a:cs typeface="Calibri"/>
              </a:rPr>
              <a:t>Flag</a:t>
            </a:r>
            <a:r>
              <a:rPr lang="ja-JP" altLang="en-US" sz="1600" dirty="0">
                <a:latin typeface="Meiryo UI" panose="020B0604030504040204" pitchFamily="50" charset="-128"/>
                <a:ea typeface="Meiryo UI" panose="020B0604030504040204" pitchFamily="50" charset="-128"/>
                <a:cs typeface="Calibri"/>
              </a:rPr>
              <a:t>を作り、動きを切り替えるようにしました。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8" name="テキスト ボックス 7">
            <a:extLst>
              <a:ext uri="{FF2B5EF4-FFF2-40B4-BE49-F238E27FC236}">
                <a16:creationId xmlns:a16="http://schemas.microsoft.com/office/drawing/2014/main" id="{B5A8B41D-BFEB-434C-B500-22CC25BF1E0B}"/>
              </a:ext>
            </a:extLst>
          </p:cNvPr>
          <p:cNvSpPr txBox="1"/>
          <p:nvPr/>
        </p:nvSpPr>
        <p:spPr>
          <a:xfrm>
            <a:off x="5067290" y="3497475"/>
            <a:ext cx="3313370" cy="5770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3300" dirty="0">
                <a:latin typeface="Berlin Sans FB Demi" panose="020E0802020502020306" pitchFamily="34" charset="0"/>
                <a:ea typeface="ＭＳ Ｐゴシック"/>
                <a:cs typeface="Calibri"/>
              </a:rPr>
              <a:t>アイ</a:t>
            </a:r>
            <a:r>
              <a:rPr lang="ja-JP" altLang="en-US" sz="3200" dirty="0">
                <a:latin typeface="Berlin Sans FB Demi" panose="020E0802020502020306" pitchFamily="34" charset="0"/>
                <a:ea typeface="ＭＳ Ｐゴシック"/>
                <a:cs typeface="Calibri"/>
              </a:rPr>
              <a:t>テム</a:t>
            </a:r>
            <a:r>
              <a:rPr lang="ja-JP" altLang="en-US" sz="3300" dirty="0">
                <a:latin typeface="Berlin Sans FB Demi" panose="020E0802020502020306" pitchFamily="34" charset="0"/>
                <a:ea typeface="ＭＳ Ｐゴシック"/>
                <a:cs typeface="Calibri"/>
              </a:rPr>
              <a:t>バトラー</a:t>
            </a:r>
          </a:p>
        </p:txBody>
      </p:sp>
      <p:sp>
        <p:nvSpPr>
          <p:cNvPr id="10" name="テキスト ボックス 9">
            <a:extLst>
              <a:ext uri="{FF2B5EF4-FFF2-40B4-BE49-F238E27FC236}">
                <a16:creationId xmlns:a16="http://schemas.microsoft.com/office/drawing/2014/main" id="{ABC55A79-1F97-4231-B4D5-1072D69AFA88}"/>
              </a:ext>
            </a:extLst>
          </p:cNvPr>
          <p:cNvSpPr txBox="1"/>
          <p:nvPr/>
        </p:nvSpPr>
        <p:spPr>
          <a:xfrm>
            <a:off x="5108275" y="3993690"/>
            <a:ext cx="4116957" cy="185435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600" dirty="0">
                <a:latin typeface="Meiryo UI" panose="020B0604030504040204" pitchFamily="50" charset="-128"/>
                <a:ea typeface="Meiryo UI" panose="020B0604030504040204" pitchFamily="50" charset="-128"/>
                <a:cs typeface="Calibri"/>
              </a:rPr>
              <a:t>GFFアワードに応募した作品です。</a:t>
            </a:r>
            <a:r>
              <a:rPr lang="en-US" altLang="ja-JP" sz="1600" dirty="0">
                <a:latin typeface="Meiryo UI" panose="020B0604030504040204" pitchFamily="50" charset="-128"/>
                <a:ea typeface="Meiryo UI" panose="020B0604030504040204" pitchFamily="50" charset="-128"/>
                <a:cs typeface="Calibri"/>
              </a:rPr>
              <a:t>4</a:t>
            </a:r>
            <a:r>
              <a:rPr lang="ja-JP" altLang="en-US" sz="1600" dirty="0">
                <a:latin typeface="Meiryo UI" panose="020B0604030504040204" pitchFamily="50" charset="-128"/>
                <a:ea typeface="Meiryo UI" panose="020B0604030504040204" pitchFamily="50" charset="-128"/>
                <a:cs typeface="Calibri"/>
              </a:rPr>
              <a:t>人チームで制作しました。落ちている文房具を拾い、装備させて攻撃し、相手を倒すゲームです。</a:t>
            </a:r>
          </a:p>
          <a:p>
            <a:r>
              <a:rPr lang="ja-JP" altLang="en-US" sz="1600" dirty="0">
                <a:latin typeface="Meiryo UI" panose="020B0604030504040204" pitchFamily="50" charset="-128"/>
                <a:ea typeface="Meiryo UI" panose="020B0604030504040204" pitchFamily="50" charset="-128"/>
                <a:cs typeface="Calibri"/>
              </a:rPr>
              <a:t>私の担当箇所は、リザルトシーンです。リザルトでは演出にこだわり紙吹雪が降ってくる演出を入れました。紙吹雪は</a:t>
            </a:r>
            <a:r>
              <a:rPr lang="en-US" altLang="ja-JP" sz="1600" dirty="0">
                <a:latin typeface="Meiryo UI" panose="020B0604030504040204" pitchFamily="50" charset="-128"/>
                <a:ea typeface="Meiryo UI" panose="020B0604030504040204" pitchFamily="50" charset="-128"/>
              </a:rPr>
              <a:t>particle system</a:t>
            </a:r>
            <a:r>
              <a:rPr lang="ja-JP" altLang="en-US" sz="1600" dirty="0">
                <a:latin typeface="Meiryo UI" panose="020B0604030504040204" pitchFamily="50" charset="-128"/>
                <a:ea typeface="Meiryo UI" panose="020B0604030504040204" pitchFamily="50" charset="-128"/>
              </a:rPr>
              <a:t>を使い、値を調節してきれいに見えるように演出しました。</a:t>
            </a:r>
            <a:endParaRPr lang="ja-JP" altLang="en-US" sz="1600" dirty="0">
              <a:latin typeface="Meiryo UI" panose="020B0604030504040204" pitchFamily="50" charset="-128"/>
              <a:ea typeface="Meiryo UI" panose="020B0604030504040204" pitchFamily="50" charset="-128"/>
              <a:cs typeface="Calibri"/>
            </a:endParaRPr>
          </a:p>
        </p:txBody>
      </p:sp>
      <p:sp>
        <p:nvSpPr>
          <p:cNvPr id="26" name="正方形/長方形 25"/>
          <p:cNvSpPr/>
          <p:nvPr/>
        </p:nvSpPr>
        <p:spPr>
          <a:xfrm>
            <a:off x="991318" y="3706374"/>
            <a:ext cx="3847391" cy="27445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23" name="正方形/長方形 22"/>
          <p:cNvSpPr/>
          <p:nvPr/>
        </p:nvSpPr>
        <p:spPr>
          <a:xfrm>
            <a:off x="5211237" y="394836"/>
            <a:ext cx="3847391" cy="27445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t="5875"/>
          <a:stretch/>
        </p:blipFill>
        <p:spPr>
          <a:xfrm>
            <a:off x="5326235" y="541187"/>
            <a:ext cx="3617392" cy="24273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正方形/長方形 23">
            <a:extLst>
              <a:ext uri="{FF2B5EF4-FFF2-40B4-BE49-F238E27FC236}">
                <a16:creationId xmlns:a16="http://schemas.microsoft.com/office/drawing/2014/main" id="{3C9B1E10-C966-45BA-A843-A338E173D4E6}"/>
              </a:ext>
            </a:extLst>
          </p:cNvPr>
          <p:cNvSpPr/>
          <p:nvPr/>
        </p:nvSpPr>
        <p:spPr>
          <a:xfrm>
            <a:off x="5163676" y="5762626"/>
            <a:ext cx="3249698" cy="775335"/>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25" name="テキスト ボックス 24">
            <a:extLst>
              <a:ext uri="{FF2B5EF4-FFF2-40B4-BE49-F238E27FC236}">
                <a16:creationId xmlns:a16="http://schemas.microsoft.com/office/drawing/2014/main" id="{B3364BEC-60EC-48CB-A6B7-19478F7735E7}"/>
              </a:ext>
            </a:extLst>
          </p:cNvPr>
          <p:cNvSpPr txBox="1"/>
          <p:nvPr/>
        </p:nvSpPr>
        <p:spPr>
          <a:xfrm>
            <a:off x="6870876" y="5731413"/>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2</a:t>
            </a:r>
            <a:r>
              <a:rPr lang="ja-JP" altLang="en-US" sz="1600" dirty="0">
                <a:latin typeface="HGPｺﾞｼｯｸE" panose="020B0900000000000000" pitchFamily="50" charset="-128"/>
                <a:ea typeface="HGPｺﾞｼｯｸE" panose="020B0900000000000000" pitchFamily="50" charset="-128"/>
              </a:rPr>
              <a:t>年後期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Unity</a:t>
            </a:r>
            <a:endParaRPr lang="ja-JP" altLang="en-US" sz="1600" dirty="0">
              <a:latin typeface="HGPｺﾞｼｯｸE" panose="020B0900000000000000" pitchFamily="50" charset="-128"/>
              <a:ea typeface="HGPｺﾞｼｯｸE" panose="020B0900000000000000" pitchFamily="50" charset="-128"/>
            </a:endParaRPr>
          </a:p>
        </p:txBody>
      </p:sp>
      <p:sp>
        <p:nvSpPr>
          <p:cNvPr id="28" name="テキスト ボックス 27">
            <a:extLst>
              <a:ext uri="{FF2B5EF4-FFF2-40B4-BE49-F238E27FC236}">
                <a16:creationId xmlns:a16="http://schemas.microsoft.com/office/drawing/2014/main" id="{224F335F-AF45-42B7-9053-6C82929160DF}"/>
              </a:ext>
            </a:extLst>
          </p:cNvPr>
          <p:cNvSpPr txBox="1"/>
          <p:nvPr/>
        </p:nvSpPr>
        <p:spPr>
          <a:xfrm>
            <a:off x="5108274" y="5731413"/>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使用エンジン</a:t>
            </a:r>
            <a:endParaRPr lang="ja-JP" altLang="en-US" dirty="0">
              <a:latin typeface="HGPｺﾞｼｯｸE" panose="020B0900000000000000" pitchFamily="50" charset="-128"/>
              <a:ea typeface="HGPｺﾞｼｯｸE" panose="020B0900000000000000" pitchFamily="50" charset="-128"/>
            </a:endParaRPr>
          </a:p>
        </p:txBody>
      </p:sp>
      <p:sp>
        <p:nvSpPr>
          <p:cNvPr id="19" name="正方形/長方形 18"/>
          <p:cNvSpPr/>
          <p:nvPr/>
        </p:nvSpPr>
        <p:spPr>
          <a:xfrm>
            <a:off x="1059414" y="2532817"/>
            <a:ext cx="3305100" cy="772642"/>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0" name="テキスト ボックス 19"/>
          <p:cNvSpPr txBox="1"/>
          <p:nvPr/>
        </p:nvSpPr>
        <p:spPr>
          <a:xfrm>
            <a:off x="2822016" y="2504362"/>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a:t>
            </a:r>
            <a:r>
              <a:rPr lang="ja-JP" altLang="en-US" sz="1600" dirty="0">
                <a:latin typeface="HGPｺﾞｼｯｸE" panose="020B0900000000000000" pitchFamily="50" charset="-128"/>
                <a:ea typeface="HGPｺﾞｼｯｸE" panose="020B0900000000000000" pitchFamily="50" charset="-128"/>
              </a:rPr>
              <a:t>年後期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21" name="テキスト ボックス 20"/>
          <p:cNvSpPr txBox="1"/>
          <p:nvPr/>
        </p:nvSpPr>
        <p:spPr>
          <a:xfrm>
            <a:off x="1059414" y="2504362"/>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pic>
        <p:nvPicPr>
          <p:cNvPr id="7" name="図 6">
            <a:extLst>
              <a:ext uri="{FF2B5EF4-FFF2-40B4-BE49-F238E27FC236}">
                <a16:creationId xmlns:a16="http://schemas.microsoft.com/office/drawing/2014/main" id="{74B0490E-9C8E-4CCF-A169-B6E6E65502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611" y="3928378"/>
            <a:ext cx="3660803" cy="2300548"/>
          </a:xfrm>
          <a:prstGeom prst="rect">
            <a:avLst/>
          </a:prstGeom>
        </p:spPr>
      </p:pic>
    </p:spTree>
    <p:extLst>
      <p:ext uri="{BB962C8B-B14F-4D97-AF65-F5344CB8AC3E}">
        <p14:creationId xmlns:p14="http://schemas.microsoft.com/office/powerpoint/2010/main" val="2259191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553984" y="3468808"/>
            <a:ext cx="8880000" cy="3219688"/>
          </a:xfrm>
          <a:prstGeom prst="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dirty="0"/>
          </a:p>
        </p:txBody>
      </p:sp>
      <p:sp>
        <p:nvSpPr>
          <p:cNvPr id="19" name="正方形/長方形 18"/>
          <p:cNvSpPr/>
          <p:nvPr/>
        </p:nvSpPr>
        <p:spPr>
          <a:xfrm>
            <a:off x="553984" y="140492"/>
            <a:ext cx="8880000" cy="3219688"/>
          </a:xfrm>
          <a:prstGeom prst="rect">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dirty="0"/>
          </a:p>
        </p:txBody>
      </p:sp>
      <p:sp>
        <p:nvSpPr>
          <p:cNvPr id="20" name="正方形/長方形 19"/>
          <p:cNvSpPr/>
          <p:nvPr/>
        </p:nvSpPr>
        <p:spPr>
          <a:xfrm>
            <a:off x="1059414" y="2532817"/>
            <a:ext cx="3305100" cy="772642"/>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sz="1600"/>
          </a:p>
        </p:txBody>
      </p:sp>
      <p:sp>
        <p:nvSpPr>
          <p:cNvPr id="21" name="テキスト ボックス 20"/>
          <p:cNvSpPr txBox="1"/>
          <p:nvPr/>
        </p:nvSpPr>
        <p:spPr>
          <a:xfrm>
            <a:off x="2822016" y="2504362"/>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2</a:t>
            </a:r>
            <a:r>
              <a:rPr lang="ja-JP" altLang="en-US" sz="1600" dirty="0">
                <a:latin typeface="HGPｺﾞｼｯｸE" panose="020B0900000000000000" pitchFamily="50" charset="-128"/>
                <a:ea typeface="HGPｺﾞｼｯｸE" panose="020B0900000000000000" pitchFamily="50" charset="-128"/>
              </a:rPr>
              <a:t>年後期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p:cNvSpPr txBox="1"/>
          <p:nvPr/>
        </p:nvSpPr>
        <p:spPr>
          <a:xfrm>
            <a:off x="1059414" y="2504362"/>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sp>
        <p:nvSpPr>
          <p:cNvPr id="27" name="正方形/長方形 26"/>
          <p:cNvSpPr/>
          <p:nvPr/>
        </p:nvSpPr>
        <p:spPr>
          <a:xfrm>
            <a:off x="991318" y="3706374"/>
            <a:ext cx="3847391" cy="2744556"/>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ja-JP" altLang="en-US"/>
          </a:p>
        </p:txBody>
      </p:sp>
      <p:sp>
        <p:nvSpPr>
          <p:cNvPr id="28" name="テキスト ボックス 27">
            <a:extLst>
              <a:ext uri="{FF2B5EF4-FFF2-40B4-BE49-F238E27FC236}">
                <a16:creationId xmlns:a16="http://schemas.microsoft.com/office/drawing/2014/main" id="{C32F0794-126E-4500-9D83-D1181F2D534C}"/>
              </a:ext>
            </a:extLst>
          </p:cNvPr>
          <p:cNvSpPr txBox="1"/>
          <p:nvPr/>
        </p:nvSpPr>
        <p:spPr>
          <a:xfrm>
            <a:off x="991317" y="292988"/>
            <a:ext cx="3313370"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ja-JP" sz="3200" dirty="0">
                <a:ea typeface="ＭＳ Ｐゴシック"/>
                <a:cs typeface="Calibri"/>
              </a:rPr>
              <a:t>FallPoker</a:t>
            </a:r>
            <a:endParaRPr lang="ja-JP" altLang="ja-JP" sz="3200" dirty="0"/>
          </a:p>
        </p:txBody>
      </p:sp>
      <p:sp>
        <p:nvSpPr>
          <p:cNvPr id="29" name="テキスト ボックス 28">
            <a:extLst>
              <a:ext uri="{FF2B5EF4-FFF2-40B4-BE49-F238E27FC236}">
                <a16:creationId xmlns:a16="http://schemas.microsoft.com/office/drawing/2014/main" id="{C8A4399A-7274-4568-95D4-03FB71898E06}"/>
              </a:ext>
            </a:extLst>
          </p:cNvPr>
          <p:cNvSpPr txBox="1"/>
          <p:nvPr/>
        </p:nvSpPr>
        <p:spPr>
          <a:xfrm>
            <a:off x="991318" y="774002"/>
            <a:ext cx="4116957" cy="179279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ja-JP" sz="1600" dirty="0">
                <a:latin typeface="Meiryo UI" panose="020B0604030504040204" pitchFamily="50" charset="-128"/>
                <a:ea typeface="Meiryo UI" panose="020B0604030504040204" pitchFamily="50" charset="-128"/>
                <a:cs typeface="Calibri"/>
              </a:rPr>
              <a:t>1週間で作った作品です。</a:t>
            </a:r>
            <a:r>
              <a:rPr lang="ja-JP" altLang="en-US" sz="1600" dirty="0">
                <a:latin typeface="Meiryo UI" panose="020B0604030504040204" pitchFamily="50" charset="-128"/>
                <a:ea typeface="Meiryo UI" panose="020B0604030504040204" pitchFamily="50" charset="-128"/>
                <a:cs typeface="Calibri"/>
              </a:rPr>
              <a:t>４人チームで制作しました。</a:t>
            </a:r>
            <a:r>
              <a:rPr lang="ja-JP" altLang="ja-JP" sz="1600" dirty="0">
                <a:latin typeface="Meiryo UI" panose="020B0604030504040204" pitchFamily="50" charset="-128"/>
                <a:ea typeface="Meiryo UI" panose="020B0604030504040204" pitchFamily="50" charset="-128"/>
                <a:cs typeface="Calibri"/>
              </a:rPr>
              <a:t>落ちものゲームで、ポーカーの役を揃えると消え、ポイントが加算されるようになっています。</a:t>
            </a:r>
            <a:endParaRPr lang="en-US" altLang="ja-JP" sz="1600" dirty="0">
              <a:latin typeface="Meiryo UI" panose="020B0604030504040204" pitchFamily="50" charset="-128"/>
              <a:ea typeface="Meiryo UI" panose="020B0604030504040204" pitchFamily="50" charset="-128"/>
              <a:cs typeface="+mn-lt"/>
            </a:endParaRPr>
          </a:p>
          <a:p>
            <a:r>
              <a:rPr lang="ja-JP" altLang="en-US" sz="1600" dirty="0">
                <a:latin typeface="Meiryo UI" panose="020B0604030504040204" pitchFamily="50" charset="-128"/>
                <a:ea typeface="Meiryo UI" panose="020B0604030504040204" pitchFamily="50" charset="-128"/>
                <a:cs typeface="Calibri"/>
              </a:rPr>
              <a:t>私の担当個所は</a:t>
            </a:r>
            <a:r>
              <a:rPr lang="ja-JP" altLang="ja-JP" sz="1600" dirty="0">
                <a:latin typeface="Meiryo UI" panose="020B0604030504040204" pitchFamily="50" charset="-128"/>
                <a:ea typeface="Meiryo UI" panose="020B0604030504040204" pitchFamily="50" charset="-128"/>
                <a:cs typeface="Calibri"/>
              </a:rPr>
              <a:t>ポーカーの役判定</a:t>
            </a:r>
            <a:r>
              <a:rPr lang="ja-JP" altLang="en-US" sz="1600" dirty="0">
                <a:latin typeface="Meiryo UI" panose="020B0604030504040204" pitchFamily="50" charset="-128"/>
                <a:ea typeface="Meiryo UI" panose="020B0604030504040204" pitchFamily="50" charset="-128"/>
                <a:cs typeface="Calibri"/>
              </a:rPr>
              <a:t>です</a:t>
            </a:r>
            <a:r>
              <a:rPr lang="ja-JP" altLang="ja-JP" sz="1600" dirty="0">
                <a:latin typeface="Meiryo UI" panose="020B0604030504040204" pitchFamily="50" charset="-128"/>
                <a:ea typeface="Meiryo UI" panose="020B0604030504040204" pitchFamily="50" charset="-128"/>
                <a:cs typeface="Calibri"/>
              </a:rPr>
              <a:t>。</a:t>
            </a:r>
            <a:r>
              <a:rPr lang="en-US" altLang="ja-JP" sz="1600" dirty="0">
                <a:latin typeface="Meiryo UI" panose="020B0604030504040204" pitchFamily="50" charset="-128"/>
                <a:ea typeface="Meiryo UI" panose="020B0604030504040204" pitchFamily="50" charset="-128"/>
                <a:cs typeface="Calibri"/>
              </a:rPr>
              <a:t>1</a:t>
            </a:r>
            <a:r>
              <a:rPr lang="ja-JP" altLang="en-US" sz="1600" dirty="0">
                <a:latin typeface="Meiryo UI" panose="020B0604030504040204" pitchFamily="50" charset="-128"/>
                <a:ea typeface="Meiryo UI" panose="020B0604030504040204" pitchFamily="50" charset="-128"/>
                <a:cs typeface="Calibri"/>
              </a:rPr>
              <a:t>番低い役から判定して、決まれば判定結果を返すようにし、条件を見る数をできるだけ少なくする構成にしました。</a:t>
            </a:r>
            <a:endParaRPr lang="ja-JP" altLang="ja-JP" sz="2400" dirty="0">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B5A8B41D-BFEB-434C-B500-22CC25BF1E0B}"/>
              </a:ext>
            </a:extLst>
          </p:cNvPr>
          <p:cNvSpPr txBox="1"/>
          <p:nvPr/>
        </p:nvSpPr>
        <p:spPr>
          <a:xfrm>
            <a:off x="5067290" y="3497474"/>
            <a:ext cx="3313370" cy="6232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ja-JP" sz="3600" dirty="0">
                <a:cs typeface="Calibri"/>
              </a:rPr>
              <a:t>GHOST ATTACK!!</a:t>
            </a:r>
            <a:endParaRPr lang="ja-JP" altLang="ja-JP" sz="3600" dirty="0">
              <a:cs typeface="+mn-lt"/>
            </a:endParaRPr>
          </a:p>
        </p:txBody>
      </p:sp>
      <p:sp>
        <p:nvSpPr>
          <p:cNvPr id="31" name="テキスト ボックス 30">
            <a:extLst>
              <a:ext uri="{FF2B5EF4-FFF2-40B4-BE49-F238E27FC236}">
                <a16:creationId xmlns:a16="http://schemas.microsoft.com/office/drawing/2014/main" id="{ABC55A79-1F97-4231-B4D5-1072D69AFA88}"/>
              </a:ext>
            </a:extLst>
          </p:cNvPr>
          <p:cNvSpPr txBox="1"/>
          <p:nvPr/>
        </p:nvSpPr>
        <p:spPr>
          <a:xfrm>
            <a:off x="5108275" y="3993691"/>
            <a:ext cx="4116957" cy="154657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ja-JP" sz="1600" dirty="0" err="1">
                <a:latin typeface="Meiryo UI" panose="020B0604030504040204" pitchFamily="50" charset="-128"/>
                <a:ea typeface="Meiryo UI" panose="020B0604030504040204" pitchFamily="50" charset="-128"/>
                <a:cs typeface="Calibri"/>
              </a:rPr>
              <a:t>ぷち</a:t>
            </a:r>
            <a:r>
              <a:rPr lang="ja-JP" altLang="ja-JP" sz="1600" dirty="0">
                <a:latin typeface="Meiryo UI" panose="020B0604030504040204" pitchFamily="50" charset="-128"/>
                <a:ea typeface="Meiryo UI" panose="020B0604030504040204" pitchFamily="50" charset="-128"/>
                <a:cs typeface="Calibri"/>
              </a:rPr>
              <a:t>コン応募作品です。テーマ「れい」</a:t>
            </a:r>
            <a:endParaRPr lang="ja-JP" altLang="ja-JP" sz="1600" dirty="0">
              <a:latin typeface="Meiryo UI" panose="020B0604030504040204" pitchFamily="50" charset="-128"/>
              <a:ea typeface="Meiryo UI" panose="020B0604030504040204" pitchFamily="50" charset="-128"/>
              <a:cs typeface="+mn-lt"/>
            </a:endParaRPr>
          </a:p>
          <a:p>
            <a:r>
              <a:rPr lang="ja-JP" altLang="ja-JP" sz="1600" dirty="0">
                <a:latin typeface="Meiryo UI" panose="020B0604030504040204" pitchFamily="50" charset="-128"/>
                <a:ea typeface="Meiryo UI" panose="020B0604030504040204" pitchFamily="50" charset="-128"/>
                <a:cs typeface="Calibri"/>
              </a:rPr>
              <a:t>初めてUE4を触り、２週間で作った作品です。</a:t>
            </a:r>
            <a:endParaRPr lang="en-US" altLang="ja-JP" sz="1600" dirty="0">
              <a:latin typeface="Meiryo UI" panose="020B0604030504040204" pitchFamily="50" charset="-128"/>
              <a:ea typeface="Meiryo UI" panose="020B0604030504040204" pitchFamily="50" charset="-128"/>
              <a:cs typeface="+mn-lt"/>
            </a:endParaRPr>
          </a:p>
          <a:p>
            <a:r>
              <a:rPr lang="ja-JP" altLang="ja-JP" sz="1600" dirty="0">
                <a:latin typeface="Meiryo UI" panose="020B0604030504040204" pitchFamily="50" charset="-128"/>
                <a:ea typeface="Meiryo UI" panose="020B0604030504040204" pitchFamily="50" charset="-128"/>
                <a:cs typeface="Calibri"/>
              </a:rPr>
              <a:t>幽霊を敵に撃って倒しポイントを稼ぐゲームを作りました。</a:t>
            </a:r>
            <a:r>
              <a:rPr lang="ja-JP" altLang="en-US" sz="1600" dirty="0">
                <a:latin typeface="Meiryo UI" panose="020B0604030504040204" pitchFamily="50" charset="-128"/>
                <a:ea typeface="Meiryo UI" panose="020B0604030504040204" pitchFamily="50" charset="-128"/>
                <a:cs typeface="Calibri"/>
              </a:rPr>
              <a:t>直進弾、時限式爆弾、追尾弾の３種類の弾を実装しました。ブループリントを使い、キャラクターや弾の軌道を制御しました。</a:t>
            </a:r>
          </a:p>
        </p:txBody>
      </p:sp>
      <p:pic>
        <p:nvPicPr>
          <p:cNvPr id="2" name="図 1"/>
          <p:cNvPicPr>
            <a:picLocks noChangeAspect="1"/>
          </p:cNvPicPr>
          <p:nvPr/>
        </p:nvPicPr>
        <p:blipFill rotWithShape="1">
          <a:blip r:embed="rId2" cstate="print">
            <a:extLst>
              <a:ext uri="{28A0092B-C50C-407E-A947-70E740481C1C}">
                <a14:useLocalDpi xmlns:a14="http://schemas.microsoft.com/office/drawing/2010/main" val="0"/>
              </a:ext>
            </a:extLst>
          </a:blip>
          <a:srcRect l="228" t="4888" r="1073" b="1060"/>
          <a:stretch/>
        </p:blipFill>
        <p:spPr>
          <a:xfrm>
            <a:off x="5266547" y="472007"/>
            <a:ext cx="3800410" cy="2590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図 3">
            <a:extLst>
              <a:ext uri="{FF2B5EF4-FFF2-40B4-BE49-F238E27FC236}">
                <a16:creationId xmlns:a16="http://schemas.microsoft.com/office/drawing/2014/main" id="{37B15AF7-C1A2-4D78-880B-A25B20852BE5}"/>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5000"/>
                    </a14:imgEffect>
                  </a14:imgLayer>
                </a14:imgProps>
              </a:ext>
              <a:ext uri="{28A0092B-C50C-407E-A947-70E740481C1C}">
                <a14:useLocalDpi xmlns:a14="http://schemas.microsoft.com/office/drawing/2010/main" val="0"/>
              </a:ext>
            </a:extLst>
          </a:blip>
          <a:stretch>
            <a:fillRect/>
          </a:stretch>
        </p:blipFill>
        <p:spPr>
          <a:xfrm>
            <a:off x="1127074" y="4107342"/>
            <a:ext cx="3575876" cy="1976657"/>
          </a:xfrm>
          <a:prstGeom prst="rect">
            <a:avLst/>
          </a:prstGeom>
        </p:spPr>
      </p:pic>
      <p:sp>
        <p:nvSpPr>
          <p:cNvPr id="3" name="テキスト ボックス 2">
            <a:extLst>
              <a:ext uri="{FF2B5EF4-FFF2-40B4-BE49-F238E27FC236}">
                <a16:creationId xmlns:a16="http://schemas.microsoft.com/office/drawing/2014/main" id="{1DDAB852-B41B-4D4E-A653-A10682D39EA5}"/>
              </a:ext>
            </a:extLst>
          </p:cNvPr>
          <p:cNvSpPr txBox="1"/>
          <p:nvPr/>
        </p:nvSpPr>
        <p:spPr>
          <a:xfrm>
            <a:off x="5108275" y="5420930"/>
            <a:ext cx="4054609"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cs typeface="Calibri"/>
              </a:rPr>
              <a:t>動画　</a:t>
            </a:r>
            <a:r>
              <a:rPr lang="en-US" altLang="ja-JP" dirty="0">
                <a:hlinkClick r:id="rId5"/>
              </a:rPr>
              <a:t>https://youtu.be/QymPRlmk34U</a:t>
            </a:r>
            <a:endParaRPr lang="ja-JP" altLang="en-US" sz="1600" dirty="0"/>
          </a:p>
        </p:txBody>
      </p:sp>
      <p:sp>
        <p:nvSpPr>
          <p:cNvPr id="37" name="正方形/長方形 36">
            <a:extLst>
              <a:ext uri="{FF2B5EF4-FFF2-40B4-BE49-F238E27FC236}">
                <a16:creationId xmlns:a16="http://schemas.microsoft.com/office/drawing/2014/main" id="{3C9B1E10-C966-45BA-A843-A338E173D4E6}"/>
              </a:ext>
            </a:extLst>
          </p:cNvPr>
          <p:cNvSpPr/>
          <p:nvPr/>
        </p:nvSpPr>
        <p:spPr>
          <a:xfrm>
            <a:off x="5163676" y="5762626"/>
            <a:ext cx="3249698" cy="775335"/>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35" name="テキスト ボックス 34">
            <a:extLst>
              <a:ext uri="{FF2B5EF4-FFF2-40B4-BE49-F238E27FC236}">
                <a16:creationId xmlns:a16="http://schemas.microsoft.com/office/drawing/2014/main" id="{B3364BEC-60EC-48CB-A6B7-19478F7735E7}"/>
              </a:ext>
            </a:extLst>
          </p:cNvPr>
          <p:cNvSpPr txBox="1"/>
          <p:nvPr/>
        </p:nvSpPr>
        <p:spPr>
          <a:xfrm>
            <a:off x="6870876" y="5731413"/>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3</a:t>
            </a:r>
            <a:r>
              <a:rPr lang="ja-JP" altLang="en-US" sz="1600" dirty="0">
                <a:latin typeface="HGPｺﾞｼｯｸE" panose="020B0900000000000000" pitchFamily="50" charset="-128"/>
                <a:ea typeface="HGPｺﾞｼｯｸE" panose="020B0900000000000000" pitchFamily="50" charset="-128"/>
              </a:rPr>
              <a:t>年後期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UE4</a:t>
            </a:r>
            <a:endParaRPr lang="ja-JP" altLang="en-US" sz="1600" dirty="0">
              <a:latin typeface="HGPｺﾞｼｯｸE" panose="020B0900000000000000" pitchFamily="50" charset="-128"/>
              <a:ea typeface="HGPｺﾞｼｯｸE" panose="020B0900000000000000" pitchFamily="50" charset="-128"/>
            </a:endParaRPr>
          </a:p>
        </p:txBody>
      </p:sp>
      <p:sp>
        <p:nvSpPr>
          <p:cNvPr id="36" name="テキスト ボックス 35">
            <a:extLst>
              <a:ext uri="{FF2B5EF4-FFF2-40B4-BE49-F238E27FC236}">
                <a16:creationId xmlns:a16="http://schemas.microsoft.com/office/drawing/2014/main" id="{224F335F-AF45-42B7-9053-6C82929160DF}"/>
              </a:ext>
            </a:extLst>
          </p:cNvPr>
          <p:cNvSpPr txBox="1"/>
          <p:nvPr/>
        </p:nvSpPr>
        <p:spPr>
          <a:xfrm>
            <a:off x="5108274" y="5731413"/>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使用エンジン</a:t>
            </a:r>
            <a:endParaRPr lang="ja-JP" altLang="en-US" dirty="0">
              <a:latin typeface="HGPｺﾞｼｯｸE" panose="020B0900000000000000" pitchFamily="50" charset="-128"/>
              <a:ea typeface="HGPｺﾞｼｯｸE" panose="020B0900000000000000" pitchFamily="50" charset="-128"/>
            </a:endParaRPr>
          </a:p>
        </p:txBody>
      </p:sp>
      <p:pic>
        <p:nvPicPr>
          <p:cNvPr id="5" name="図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4736" y="5756792"/>
            <a:ext cx="781168" cy="781168"/>
          </a:xfrm>
          <a:prstGeom prst="rect">
            <a:avLst/>
          </a:prstGeom>
        </p:spPr>
      </p:pic>
      <p:sp>
        <p:nvSpPr>
          <p:cNvPr id="23" name="テキスト ボックス 22">
            <a:extLst>
              <a:ext uri="{FF2B5EF4-FFF2-40B4-BE49-F238E27FC236}">
                <a16:creationId xmlns:a16="http://schemas.microsoft.com/office/drawing/2014/main" id="{BED1F045-60A0-4C5F-B68C-DD4346F46469}"/>
              </a:ext>
            </a:extLst>
          </p:cNvPr>
          <p:cNvSpPr txBox="1"/>
          <p:nvPr/>
        </p:nvSpPr>
        <p:spPr>
          <a:xfrm>
            <a:off x="7996536" y="5306271"/>
            <a:ext cx="1333072" cy="261610"/>
          </a:xfrm>
          <a:prstGeom prst="rect">
            <a:avLst/>
          </a:prstGeom>
          <a:noFill/>
        </p:spPr>
        <p:txBody>
          <a:bodyPr wrap="square" rtlCol="0">
            <a:spAutoFit/>
          </a:bodyPr>
          <a:lstStyle/>
          <a:p>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音が出ます</a:t>
            </a:r>
          </a:p>
        </p:txBody>
      </p:sp>
    </p:spTree>
    <p:extLst>
      <p:ext uri="{BB962C8B-B14F-4D97-AF65-F5344CB8AC3E}">
        <p14:creationId xmlns:p14="http://schemas.microsoft.com/office/powerpoint/2010/main" val="787709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ABE234B-4B48-42C0-9EF2-57C9FD94A93F}"/>
              </a:ext>
            </a:extLst>
          </p:cNvPr>
          <p:cNvSpPr/>
          <p:nvPr/>
        </p:nvSpPr>
        <p:spPr>
          <a:xfrm>
            <a:off x="-81280" y="1199706"/>
            <a:ext cx="10109199" cy="4492254"/>
          </a:xfrm>
          <a:prstGeom prst="rect">
            <a:avLst/>
          </a:prstGeom>
          <a:ln w="28575">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3" name="タイトル 1">
            <a:extLst>
              <a:ext uri="{FF2B5EF4-FFF2-40B4-BE49-F238E27FC236}">
                <a16:creationId xmlns:a16="http://schemas.microsoft.com/office/drawing/2014/main" id="{228CD20B-3171-499F-A9A8-F0A240233EDC}"/>
              </a:ext>
            </a:extLst>
          </p:cNvPr>
          <p:cNvSpPr txBox="1">
            <a:spLocks/>
          </p:cNvSpPr>
          <p:nvPr/>
        </p:nvSpPr>
        <p:spPr>
          <a:xfrm>
            <a:off x="2310246" y="2857691"/>
            <a:ext cx="5282406" cy="1142621"/>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7200">
                <a:latin typeface="Segoe UI Black" panose="020B0A02040204020203" pitchFamily="34" charset="0"/>
                <a:ea typeface="HGｺﾞｼｯｸE" panose="020B0909000000000000" pitchFamily="49" charset="-128"/>
              </a:rPr>
              <a:t>授業作品</a:t>
            </a:r>
            <a:endParaRPr lang="ja-JP" altLang="en-US"/>
          </a:p>
        </p:txBody>
      </p:sp>
      <p:sp>
        <p:nvSpPr>
          <p:cNvPr id="4" name="正方形/長方形 3">
            <a:extLst>
              <a:ext uri="{FF2B5EF4-FFF2-40B4-BE49-F238E27FC236}">
                <a16:creationId xmlns:a16="http://schemas.microsoft.com/office/drawing/2014/main" id="{1C274856-1E4E-420C-8D5E-6FC928ED8044}"/>
              </a:ext>
            </a:extLst>
          </p:cNvPr>
          <p:cNvSpPr/>
          <p:nvPr/>
        </p:nvSpPr>
        <p:spPr>
          <a:xfrm>
            <a:off x="-81279" y="5780882"/>
            <a:ext cx="10109198" cy="1073225"/>
          </a:xfrm>
          <a:prstGeom prst="rect">
            <a:avLst/>
          </a:prstGeom>
          <a:solidFill>
            <a:schemeClr val="accent6"/>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5" name="正方形/長方形 4">
            <a:extLst>
              <a:ext uri="{FF2B5EF4-FFF2-40B4-BE49-F238E27FC236}">
                <a16:creationId xmlns:a16="http://schemas.microsoft.com/office/drawing/2014/main" id="{08B8D5E2-E8E1-4842-A664-1C31D0C4113F}"/>
              </a:ext>
            </a:extLst>
          </p:cNvPr>
          <p:cNvSpPr/>
          <p:nvPr/>
        </p:nvSpPr>
        <p:spPr>
          <a:xfrm>
            <a:off x="-81280" y="3859"/>
            <a:ext cx="10109200" cy="1073225"/>
          </a:xfrm>
          <a:prstGeom prst="rect">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Tree>
    <p:extLst>
      <p:ext uri="{BB962C8B-B14F-4D97-AF65-F5344CB8AC3E}">
        <p14:creationId xmlns:p14="http://schemas.microsoft.com/office/powerpoint/2010/main" val="3682423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8A4399A-7274-4568-95D4-03FB71898E06}"/>
              </a:ext>
            </a:extLst>
          </p:cNvPr>
          <p:cNvSpPr txBox="1"/>
          <p:nvPr/>
        </p:nvSpPr>
        <p:spPr>
          <a:xfrm>
            <a:off x="363637" y="1680417"/>
            <a:ext cx="4615124" cy="351634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学内コンテストに向けて</a:t>
            </a:r>
            <a:r>
              <a:rPr lang="en-US" altLang="ja-JP" sz="1600" dirty="0">
                <a:latin typeface="Meiryo UI" panose="020B0604030504040204" pitchFamily="50" charset="-128"/>
                <a:ea typeface="Meiryo UI" panose="020B0604030504040204" pitchFamily="50" charset="-128"/>
                <a:cs typeface="Calibri"/>
              </a:rPr>
              <a:t>1</a:t>
            </a:r>
            <a:r>
              <a:rPr lang="ja-JP" altLang="en-US" sz="1600" dirty="0">
                <a:latin typeface="Meiryo UI" panose="020B0604030504040204" pitchFamily="50" charset="-128"/>
                <a:ea typeface="Meiryo UI" panose="020B0604030504040204" pitchFamily="50" charset="-128"/>
                <a:cs typeface="Calibri"/>
              </a:rPr>
              <a:t>人で作った作品です。</a:t>
            </a:r>
          </a:p>
          <a:p>
            <a:r>
              <a:rPr lang="ja-JP" altLang="en-US" sz="1600" dirty="0">
                <a:latin typeface="Meiryo UI" panose="020B0604030504040204" pitchFamily="50" charset="-128"/>
                <a:ea typeface="Meiryo UI" panose="020B0604030504040204" pitchFamily="50" charset="-128"/>
                <a:cs typeface="Calibri"/>
              </a:rPr>
              <a:t>ゴールがなく、ひたすら右に進むゲームです。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制限時間内に得点を多く稼ぐことが目的です。</a:t>
            </a:r>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キャンディーを取れば得点が大きく加算され、カミナリを取れば速度が上がります。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敵は当たると速度が落ちますが、攻撃をすれば倒すことができ、速度を保ったまま進めます。</a:t>
            </a:r>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授業で少し学んだ</a:t>
            </a:r>
            <a:r>
              <a:rPr lang="en-US" altLang="ja-JP" sz="1600" dirty="0">
                <a:latin typeface="Meiryo UI" panose="020B0604030504040204" pitchFamily="50" charset="-128"/>
                <a:ea typeface="Meiryo UI" panose="020B0604030504040204" pitchFamily="50" charset="-128"/>
                <a:cs typeface="Calibri"/>
              </a:rPr>
              <a:t>Cocos2d-x</a:t>
            </a:r>
            <a:r>
              <a:rPr lang="ja-JP" altLang="en-US" sz="1600" dirty="0">
                <a:latin typeface="Meiryo UI" panose="020B0604030504040204" pitchFamily="50" charset="-128"/>
                <a:ea typeface="Meiryo UI" panose="020B0604030504040204" pitchFamily="50" charset="-128"/>
                <a:cs typeface="Calibri"/>
              </a:rPr>
              <a:t>を使用して再度、導入のところから始めて約</a:t>
            </a:r>
            <a:r>
              <a:rPr lang="en-US" altLang="ja-JP" sz="1600" dirty="0">
                <a:latin typeface="Meiryo UI" panose="020B0604030504040204" pitchFamily="50" charset="-128"/>
                <a:ea typeface="Meiryo UI" panose="020B0604030504040204" pitchFamily="50" charset="-128"/>
                <a:cs typeface="Calibri"/>
              </a:rPr>
              <a:t>1</a:t>
            </a:r>
            <a:r>
              <a:rPr lang="ja-JP" altLang="en-US" sz="1600" dirty="0">
                <a:latin typeface="Meiryo UI" panose="020B0604030504040204" pitchFamily="50" charset="-128"/>
                <a:ea typeface="Meiryo UI" panose="020B0604030504040204" pitchFamily="50" charset="-128"/>
                <a:cs typeface="Calibri"/>
              </a:rPr>
              <a:t>カ月くらいで制作しました。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日本語サイトだと最新の情報が少ないため、中国語や英語で書かれたサイト、公式リファレンスを参考に調べながら制作しました。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13" name="正方形/長方形 12">
            <a:extLst>
              <a:ext uri="{FF2B5EF4-FFF2-40B4-BE49-F238E27FC236}">
                <a16:creationId xmlns:a16="http://schemas.microsoft.com/office/drawing/2014/main" id="{9F104BAF-B457-4198-BBFB-C3827F8CFA43}"/>
              </a:ext>
            </a:extLst>
          </p:cNvPr>
          <p:cNvSpPr/>
          <p:nvPr/>
        </p:nvSpPr>
        <p:spPr>
          <a:xfrm>
            <a:off x="5327904" y="4769696"/>
            <a:ext cx="3724656" cy="1628668"/>
          </a:xfrm>
          <a:prstGeom prst="rect">
            <a:avLst/>
          </a:prstGeom>
          <a:ln w="1905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dirty="0"/>
          </a:p>
        </p:txBody>
      </p:sp>
      <p:sp>
        <p:nvSpPr>
          <p:cNvPr id="14" name="テキスト ボックス 13">
            <a:extLst>
              <a:ext uri="{FF2B5EF4-FFF2-40B4-BE49-F238E27FC236}">
                <a16:creationId xmlns:a16="http://schemas.microsoft.com/office/drawing/2014/main" id="{3800B5AB-D123-46FB-A326-0B2C78BA9097}"/>
              </a:ext>
            </a:extLst>
          </p:cNvPr>
          <p:cNvSpPr txBox="1"/>
          <p:nvPr/>
        </p:nvSpPr>
        <p:spPr>
          <a:xfrm>
            <a:off x="4254033" y="4797926"/>
            <a:ext cx="2842503" cy="1600438"/>
          </a:xfrm>
          <a:prstGeom prst="rect">
            <a:avLst/>
          </a:prstGeom>
          <a:noFill/>
        </p:spPr>
        <p:txBody>
          <a:bodyPr wrap="square" rtlCol="0">
            <a:spAutoFit/>
          </a:bodyPr>
          <a:lstStyle/>
          <a:p>
            <a:pPr algn="r"/>
            <a:r>
              <a:rPr lang="ja-JP" altLang="en-US" sz="1400" dirty="0">
                <a:latin typeface="HGPｺﾞｼｯｸE" panose="020B0900000000000000" pitchFamily="50" charset="-128"/>
                <a:ea typeface="HGPｺﾞｼｯｸE" panose="020B0900000000000000" pitchFamily="50" charset="-128"/>
              </a:rPr>
              <a:t>プラットフォーム</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使用言語</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使用フレームワーク</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制作人数</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制作時期</a:t>
            </a:r>
            <a:endParaRPr lang="en-US" altLang="ja-JP" sz="1400" dirty="0">
              <a:latin typeface="HGPｺﾞｼｯｸE" panose="020B0900000000000000" pitchFamily="50" charset="-128"/>
              <a:ea typeface="HGPｺﾞｼｯｸE" panose="020B0900000000000000" pitchFamily="50" charset="-128"/>
            </a:endParaRPr>
          </a:p>
          <a:p>
            <a:pPr algn="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ジャンル</a:t>
            </a:r>
            <a:endParaRPr lang="ja-JP" altLang="en-US" sz="1200" dirty="0">
              <a:latin typeface="HGPｺﾞｼｯｸE" panose="020B0900000000000000" pitchFamily="50" charset="-128"/>
              <a:ea typeface="HGPｺﾞｼｯｸE" panose="020B0900000000000000" pitchFamily="50" charset="-128"/>
            </a:endParaRPr>
          </a:p>
        </p:txBody>
      </p:sp>
      <p:sp>
        <p:nvSpPr>
          <p:cNvPr id="15" name="テキスト ボックス 14">
            <a:extLst>
              <a:ext uri="{FF2B5EF4-FFF2-40B4-BE49-F238E27FC236}">
                <a16:creationId xmlns:a16="http://schemas.microsoft.com/office/drawing/2014/main" id="{70AA2D1D-BFED-4C5C-BE55-6F54DB930EF2}"/>
              </a:ext>
            </a:extLst>
          </p:cNvPr>
          <p:cNvSpPr txBox="1"/>
          <p:nvPr/>
        </p:nvSpPr>
        <p:spPr>
          <a:xfrm>
            <a:off x="7162310" y="4786247"/>
            <a:ext cx="2605177" cy="1600438"/>
          </a:xfrm>
          <a:prstGeom prst="rect">
            <a:avLst/>
          </a:prstGeom>
          <a:noFill/>
        </p:spPr>
        <p:txBody>
          <a:bodyPr wrap="square" rtlCol="0">
            <a:spAutoFit/>
          </a:bodyPr>
          <a:lstStyle/>
          <a:p>
            <a:r>
              <a:rPr lang="en-US" altLang="ja-JP" sz="1400" dirty="0">
                <a:latin typeface="HGPｺﾞｼｯｸE" panose="020B0900000000000000" pitchFamily="50" charset="-128"/>
                <a:ea typeface="HGPｺﾞｼｯｸE" panose="020B0900000000000000" pitchFamily="50" charset="-128"/>
              </a:rPr>
              <a:t>PC</a:t>
            </a:r>
            <a:r>
              <a:rPr lang="ja-JP" altLang="en-US" sz="1400" dirty="0">
                <a:latin typeface="HGPｺﾞｼｯｸE" panose="020B0900000000000000" pitchFamily="50" charset="-128"/>
                <a:ea typeface="HGPｺﾞｼｯｸE" panose="020B0900000000000000" pitchFamily="50" charset="-128"/>
              </a:rPr>
              <a:t>、</a:t>
            </a:r>
            <a:r>
              <a:rPr lang="en-US" altLang="ja-JP" sz="1400" dirty="0">
                <a:latin typeface="HGPｺﾞｼｯｸE" panose="020B0900000000000000" pitchFamily="50" charset="-128"/>
                <a:ea typeface="HGPｺﾞｼｯｸE" panose="020B0900000000000000" pitchFamily="50" charset="-128"/>
              </a:rPr>
              <a:t>Android</a:t>
            </a:r>
          </a:p>
          <a:p>
            <a:r>
              <a:rPr lang="en-US" altLang="ja-JP" sz="1400" dirty="0">
                <a:latin typeface="HGPｺﾞｼｯｸE" panose="020B0900000000000000" pitchFamily="50" charset="-128"/>
                <a:ea typeface="HGPｺﾞｼｯｸE" panose="020B0900000000000000" pitchFamily="50" charset="-128"/>
              </a:rPr>
              <a:t>C++</a:t>
            </a:r>
          </a:p>
          <a:p>
            <a:r>
              <a:rPr lang="en-US" altLang="ja-JP" sz="1400" dirty="0">
                <a:latin typeface="HGPｺﾞｼｯｸE" panose="020B0900000000000000" pitchFamily="50" charset="-128"/>
                <a:ea typeface="HGPｺﾞｼｯｸE" panose="020B0900000000000000" pitchFamily="50" charset="-128"/>
              </a:rPr>
              <a:t>Cocos2d-x</a:t>
            </a:r>
          </a:p>
          <a:p>
            <a:r>
              <a:rPr lang="ja-JP" altLang="en-US" sz="1400" dirty="0">
                <a:latin typeface="HGPｺﾞｼｯｸE" panose="020B0900000000000000" pitchFamily="50" charset="-128"/>
                <a:ea typeface="HGPｺﾞｼｯｸE" panose="020B0900000000000000" pitchFamily="50" charset="-128"/>
              </a:rPr>
              <a:t>プログラマー</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2020</a:t>
            </a:r>
            <a:r>
              <a:rPr lang="ja-JP" altLang="en-US" sz="1400" dirty="0">
                <a:latin typeface="HGPｺﾞｼｯｸE" panose="020B0900000000000000" pitchFamily="50" charset="-128"/>
                <a:ea typeface="HGPｺﾞｼｯｸE" panose="020B0900000000000000" pitchFamily="50" charset="-128"/>
              </a:rPr>
              <a:t>年</a:t>
            </a:r>
            <a:r>
              <a:rPr lang="en-US" altLang="ja-JP" sz="1400" dirty="0">
                <a:latin typeface="HGPｺﾞｼｯｸE" panose="020B0900000000000000" pitchFamily="50" charset="-128"/>
                <a:ea typeface="HGPｺﾞｼｯｸE" panose="020B0900000000000000" pitchFamily="50" charset="-128"/>
              </a:rPr>
              <a:t>1</a:t>
            </a:r>
            <a:r>
              <a:rPr lang="ja-JP" altLang="en-US" sz="1400" dirty="0">
                <a:latin typeface="HGPｺﾞｼｯｸE" panose="020B0900000000000000" pitchFamily="50" charset="-128"/>
                <a:ea typeface="HGPｺﾞｼｯｸE" panose="020B0900000000000000" pitchFamily="50" charset="-128"/>
              </a:rPr>
              <a:t>月～</a:t>
            </a:r>
            <a:r>
              <a:rPr lang="en-US" altLang="ja-JP" sz="1400" dirty="0">
                <a:latin typeface="HGPｺﾞｼｯｸE" panose="020B0900000000000000" pitchFamily="50" charset="-128"/>
                <a:ea typeface="HGPｺﾞｼｯｸE" panose="020B0900000000000000" pitchFamily="50" charset="-128"/>
              </a:rPr>
              <a:t>2</a:t>
            </a:r>
            <a:r>
              <a:rPr lang="ja-JP" altLang="en-US" sz="1400" dirty="0">
                <a:latin typeface="HGPｺﾞｼｯｸE" panose="020B0900000000000000" pitchFamily="50" charset="-128"/>
                <a:ea typeface="HGPｺﾞｼｯｸE" panose="020B0900000000000000" pitchFamily="50" charset="-128"/>
              </a:rPr>
              <a:t>月上旬</a:t>
            </a:r>
            <a:endParaRPr lang="en-US" altLang="ja-JP" sz="1400" dirty="0">
              <a:latin typeface="HGPｺﾞｼｯｸE" panose="020B0900000000000000" pitchFamily="50" charset="-128"/>
              <a:ea typeface="HGPｺﾞｼｯｸE" panose="020B0900000000000000" pitchFamily="50" charset="-128"/>
            </a:endParaRPr>
          </a:p>
          <a:p>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ランアクション</a:t>
            </a:r>
          </a:p>
        </p:txBody>
      </p:sp>
      <p:sp>
        <p:nvSpPr>
          <p:cNvPr id="17" name="正方形/長方形 16">
            <a:extLst>
              <a:ext uri="{FF2B5EF4-FFF2-40B4-BE49-F238E27FC236}">
                <a16:creationId xmlns:a16="http://schemas.microsoft.com/office/drawing/2014/main" id="{A4C01F5E-2DDB-4E0A-B2C9-37B7403D1145}"/>
              </a:ext>
            </a:extLst>
          </p:cNvPr>
          <p:cNvSpPr/>
          <p:nvPr/>
        </p:nvSpPr>
        <p:spPr>
          <a:xfrm>
            <a:off x="8197265" y="5430142"/>
            <a:ext cx="552057" cy="307777"/>
          </a:xfrm>
          <a:prstGeom prst="rect">
            <a:avLst/>
          </a:prstGeom>
        </p:spPr>
        <p:txBody>
          <a:bodyPr wrap="square">
            <a:spAutoFit/>
          </a:bodyPr>
          <a:lstStyle/>
          <a:p>
            <a:r>
              <a:rPr lang="en-US" altLang="ja-JP" sz="1400" dirty="0">
                <a:latin typeface="HGPｺﾞｼｯｸE" panose="020B0900000000000000" pitchFamily="50" charset="-128"/>
                <a:ea typeface="HGPｺﾞｼｯｸE" panose="020B0900000000000000" pitchFamily="50" charset="-128"/>
              </a:rPr>
              <a:t>1</a:t>
            </a:r>
            <a:r>
              <a:rPr lang="ja-JP" altLang="en-US" sz="1400" dirty="0">
                <a:latin typeface="HGPｺﾞｼｯｸE" panose="020B0900000000000000" pitchFamily="50" charset="-128"/>
                <a:ea typeface="HGPｺﾞｼｯｸE" panose="020B0900000000000000" pitchFamily="50" charset="-128"/>
              </a:rPr>
              <a:t>人</a:t>
            </a:r>
            <a:endParaRPr lang="en-US" altLang="ja-JP" sz="1400" dirty="0">
              <a:latin typeface="HGPｺﾞｼｯｸE" panose="020B0900000000000000" pitchFamily="50" charset="-128"/>
              <a:ea typeface="HGPｺﾞｼｯｸE" panose="020B0900000000000000" pitchFamily="50" charset="-128"/>
            </a:endParaRPr>
          </a:p>
        </p:txBody>
      </p:sp>
      <p:sp>
        <p:nvSpPr>
          <p:cNvPr id="2" name="テキスト ボックス 1">
            <a:extLst>
              <a:ext uri="{FF2B5EF4-FFF2-40B4-BE49-F238E27FC236}">
                <a16:creationId xmlns:a16="http://schemas.microsoft.com/office/drawing/2014/main" id="{C32F0794-126E-4500-9D83-D1181F2D534C}"/>
              </a:ext>
            </a:extLst>
          </p:cNvPr>
          <p:cNvSpPr txBox="1"/>
          <p:nvPr/>
        </p:nvSpPr>
        <p:spPr>
          <a:xfrm>
            <a:off x="1368744" y="633277"/>
            <a:ext cx="2604909" cy="9925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en-US" altLang="ja-JP" sz="6000" b="1" dirty="0" err="1">
                <a:latin typeface="MS UI Gothic" panose="020B0600070205080204" pitchFamily="50" charset="-128"/>
                <a:ea typeface="MS UI Gothic" panose="020B0600070205080204" pitchFamily="50" charset="-128"/>
              </a:rPr>
              <a:t>RunGirl</a:t>
            </a:r>
            <a:endParaRPr lang="ja-JP" altLang="en-US" sz="6000" b="1" dirty="0">
              <a:latin typeface="MS UI Gothic" panose="020B0600070205080204" pitchFamily="50" charset="-128"/>
              <a:ea typeface="MS UI Gothic" panose="020B0600070205080204" pitchFamily="50" charset="-128"/>
            </a:endParaRPr>
          </a:p>
        </p:txBody>
      </p:sp>
      <p:sp>
        <p:nvSpPr>
          <p:cNvPr id="8" name="テキスト ボックス 7">
            <a:extLst>
              <a:ext uri="{FF2B5EF4-FFF2-40B4-BE49-F238E27FC236}">
                <a16:creationId xmlns:a16="http://schemas.microsoft.com/office/drawing/2014/main" id="{A45F6D4F-19D3-4848-977C-6B6DCF82526F}"/>
              </a:ext>
            </a:extLst>
          </p:cNvPr>
          <p:cNvSpPr txBox="1"/>
          <p:nvPr/>
        </p:nvSpPr>
        <p:spPr>
          <a:xfrm>
            <a:off x="1968572" y="441164"/>
            <a:ext cx="1426190"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2400" b="1" dirty="0">
                <a:latin typeface="Meiryo UI" panose="020B0604030504040204" pitchFamily="50" charset="-128"/>
                <a:ea typeface="Meiryo UI" panose="020B0604030504040204" pitchFamily="50" charset="-128"/>
                <a:cs typeface="Calibri"/>
              </a:rPr>
              <a:t>ランガール</a:t>
            </a:r>
            <a:endParaRPr lang="ja-JP" altLang="en-US" sz="2800" b="1" dirty="0">
              <a:latin typeface="Meiryo UI" panose="020B0604030504040204" pitchFamily="50" charset="-128"/>
              <a:ea typeface="Meiryo UI" panose="020B0604030504040204" pitchFamily="50" charset="-128"/>
              <a:cs typeface="Calibri"/>
            </a:endParaRPr>
          </a:p>
        </p:txBody>
      </p:sp>
      <p:sp>
        <p:nvSpPr>
          <p:cNvPr id="23" name="正方形/長方形 22"/>
          <p:cNvSpPr/>
          <p:nvPr/>
        </p:nvSpPr>
        <p:spPr>
          <a:xfrm>
            <a:off x="5374060" y="2702561"/>
            <a:ext cx="3629246" cy="1508759"/>
          </a:xfrm>
          <a:prstGeom prst="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6" name="テキスト ボックス 5">
            <a:extLst>
              <a:ext uri="{FF2B5EF4-FFF2-40B4-BE49-F238E27FC236}">
                <a16:creationId xmlns:a16="http://schemas.microsoft.com/office/drawing/2014/main" id="{E7B50AF0-9E48-4C1C-9F4E-7870C6234C73}"/>
              </a:ext>
            </a:extLst>
          </p:cNvPr>
          <p:cNvSpPr txBox="1"/>
          <p:nvPr/>
        </p:nvSpPr>
        <p:spPr>
          <a:xfrm>
            <a:off x="5327904" y="4399348"/>
            <a:ext cx="3724656" cy="369332"/>
          </a:xfrm>
          <a:prstGeom prst="rect">
            <a:avLst/>
          </a:prstGeom>
          <a:solidFill>
            <a:srgbClr val="CCFFCC"/>
          </a:solidFill>
          <a:ln w="19050">
            <a:solidFill>
              <a:schemeClr val="tx1"/>
            </a:solidFill>
          </a:ln>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gn="ctr"/>
            <a:r>
              <a:rPr lang="ja-JP" altLang="en-US" dirty="0">
                <a:latin typeface="HGｺﾞｼｯｸE" panose="020B0909000000000000" pitchFamily="49" charset="-128"/>
                <a:ea typeface="HGｺﾞｼｯｸE" panose="020B0909000000000000" pitchFamily="49" charset="-128"/>
              </a:rPr>
              <a:t>学内コンテスト作品</a:t>
            </a:r>
          </a:p>
        </p:txBody>
      </p:sp>
      <p:pic>
        <p:nvPicPr>
          <p:cNvPr id="18" name="図 17"/>
          <p:cNvPicPr>
            <a:picLocks noChangeAspect="1"/>
          </p:cNvPicPr>
          <p:nvPr/>
        </p:nvPicPr>
        <p:blipFill>
          <a:blip r:embed="rId2">
            <a:extLst>
              <a:ext uri="{28A0092B-C50C-407E-A947-70E740481C1C}">
                <a14:useLocalDpi xmlns:a14="http://schemas.microsoft.com/office/drawing/2010/main" val="0"/>
              </a:ext>
            </a:extLst>
          </a:blip>
          <a:srcRect/>
          <a:stretch/>
        </p:blipFill>
        <p:spPr>
          <a:xfrm>
            <a:off x="5405375" y="3144390"/>
            <a:ext cx="2298747" cy="1027616"/>
          </a:xfrm>
          <a:prstGeom prst="rect">
            <a:avLst/>
          </a:prstGeom>
        </p:spPr>
      </p:pic>
      <p:pic>
        <p:nvPicPr>
          <p:cNvPr id="19" name="図 18"/>
          <p:cNvPicPr>
            <a:picLocks noChangeAspect="1"/>
          </p:cNvPicPr>
          <p:nvPr/>
        </p:nvPicPr>
        <p:blipFill>
          <a:blip r:embed="rId3">
            <a:extLst>
              <a:ext uri="{28A0092B-C50C-407E-A947-70E740481C1C}">
                <a14:useLocalDpi xmlns:a14="http://schemas.microsoft.com/office/drawing/2010/main" val="0"/>
              </a:ext>
            </a:extLst>
          </a:blip>
          <a:srcRect/>
          <a:stretch/>
        </p:blipFill>
        <p:spPr>
          <a:xfrm>
            <a:off x="3846994" y="689231"/>
            <a:ext cx="756024" cy="756024"/>
          </a:xfrm>
          <a:prstGeom prst="rect">
            <a:avLst/>
          </a:prstGeom>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464106" y="830967"/>
            <a:ext cx="3449154" cy="1685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正方形/長方形 21">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5" name="正方形/長方形 24">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7" name="正方形/長方形 26">
            <a:extLst>
              <a:ext uri="{FF2B5EF4-FFF2-40B4-BE49-F238E27FC236}">
                <a16:creationId xmlns:a16="http://schemas.microsoft.com/office/drawing/2014/main" id="{75E001BD-6088-40B5-A595-55024EAE1042}"/>
              </a:ext>
            </a:extLst>
          </p:cNvPr>
          <p:cNvSpPr/>
          <p:nvPr/>
        </p:nvSpPr>
        <p:spPr>
          <a:xfrm>
            <a:off x="380999" y="1522729"/>
            <a:ext cx="4541902" cy="6746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8" name="テキスト ボックス 27">
            <a:extLst>
              <a:ext uri="{FF2B5EF4-FFF2-40B4-BE49-F238E27FC236}">
                <a16:creationId xmlns:a16="http://schemas.microsoft.com/office/drawing/2014/main" id="{DF27E23E-3740-4E68-BE1C-D95DB92CEA48}"/>
              </a:ext>
            </a:extLst>
          </p:cNvPr>
          <p:cNvSpPr txBox="1"/>
          <p:nvPr/>
        </p:nvSpPr>
        <p:spPr>
          <a:xfrm>
            <a:off x="7163416" y="5823384"/>
            <a:ext cx="2344990" cy="27699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a:t>
            </a:r>
            <a:r>
              <a:rPr lang="ja-JP" altLang="en-US" sz="1200" dirty="0">
                <a:latin typeface="HGPｺﾞｼｯｸE" panose="020B0900000000000000" pitchFamily="50" charset="-128"/>
                <a:ea typeface="HGPｺﾞｼｯｸE" panose="020B0900000000000000" pitchFamily="50" charset="-128"/>
              </a:rPr>
              <a:t>企画</a:t>
            </a:r>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週間、制作</a:t>
            </a:r>
            <a:r>
              <a:rPr lang="en-US" altLang="ja-JP" sz="1200" dirty="0">
                <a:latin typeface="HGPｺﾞｼｯｸE" panose="020B0900000000000000" pitchFamily="50" charset="-128"/>
                <a:ea typeface="HGPｺﾞｼｯｸE" panose="020B0900000000000000" pitchFamily="50" charset="-128"/>
              </a:rPr>
              <a:t>1</a:t>
            </a:r>
            <a:r>
              <a:rPr lang="ja-JP" altLang="en-US" sz="1200" dirty="0">
                <a:latin typeface="HGPｺﾞｼｯｸE" panose="020B0900000000000000" pitchFamily="50" charset="-128"/>
                <a:ea typeface="HGPｺﾞｼｯｸE" panose="020B0900000000000000" pitchFamily="50" charset="-128"/>
              </a:rPr>
              <a:t>カ月</a:t>
            </a:r>
            <a:r>
              <a:rPr lang="en-US" altLang="ja-JP" sz="1200" dirty="0">
                <a:latin typeface="HGPｺﾞｼｯｸE" panose="020B0900000000000000" pitchFamily="50" charset="-128"/>
                <a:ea typeface="HGPｺﾞｼｯｸE" panose="020B0900000000000000" pitchFamily="50" charset="-128"/>
              </a:rPr>
              <a:t>)</a:t>
            </a:r>
          </a:p>
        </p:txBody>
      </p:sp>
      <p:sp>
        <p:nvSpPr>
          <p:cNvPr id="20" name="テキスト ボックス 19">
            <a:extLst>
              <a:ext uri="{FF2B5EF4-FFF2-40B4-BE49-F238E27FC236}">
                <a16:creationId xmlns:a16="http://schemas.microsoft.com/office/drawing/2014/main" id="{DE130B64-A74D-4C8E-8864-5EAE3FAD4C9F}"/>
              </a:ext>
            </a:extLst>
          </p:cNvPr>
          <p:cNvSpPr txBox="1"/>
          <p:nvPr/>
        </p:nvSpPr>
        <p:spPr>
          <a:xfrm>
            <a:off x="376658" y="5121013"/>
            <a:ext cx="4615124"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アクションを関数オブジェクトにするなどオブジェクト指向を意識してプログラミングしました。</a:t>
            </a:r>
            <a:endParaRPr lang="en-US" altLang="ja-JP" sz="1600" dirty="0">
              <a:latin typeface="Meiryo UI" panose="020B0604030504040204" pitchFamily="50" charset="-128"/>
              <a:ea typeface="Meiryo UI" panose="020B0604030504040204" pitchFamily="50" charset="-128"/>
              <a:cs typeface="Calibri"/>
            </a:endParaRPr>
          </a:p>
        </p:txBody>
      </p:sp>
      <p:pic>
        <p:nvPicPr>
          <p:cNvPr id="6" name="図 5">
            <a:extLst>
              <a:ext uri="{FF2B5EF4-FFF2-40B4-BE49-F238E27FC236}">
                <a16:creationId xmlns:a16="http://schemas.microsoft.com/office/drawing/2014/main" id="{A3858ACB-A520-4684-80F3-FC74A38A62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4181" y="2742476"/>
            <a:ext cx="1932823" cy="1022285"/>
          </a:xfrm>
          <a:prstGeom prst="rect">
            <a:avLst/>
          </a:prstGeom>
        </p:spPr>
      </p:pic>
    </p:spTree>
    <p:extLst>
      <p:ext uri="{BB962C8B-B14F-4D97-AF65-F5344CB8AC3E}">
        <p14:creationId xmlns:p14="http://schemas.microsoft.com/office/powerpoint/2010/main" val="3166081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12762" y="3529783"/>
            <a:ext cx="8880475" cy="3216047"/>
          </a:xfrm>
          <a:prstGeom prst="rect">
            <a:avLst/>
          </a:prstGeom>
          <a:solidFill>
            <a:srgbClr val="CCFFCC"/>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3" name="正方形/長方形 2"/>
          <p:cNvSpPr/>
          <p:nvPr/>
        </p:nvSpPr>
        <p:spPr>
          <a:xfrm>
            <a:off x="512762" y="305891"/>
            <a:ext cx="8880475" cy="3223068"/>
          </a:xfrm>
          <a:prstGeom prst="rect">
            <a:avLst/>
          </a:prstGeom>
          <a:solidFill>
            <a:srgbClr val="CCFFCC"/>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4" name="角丸四角形 3"/>
          <p:cNvSpPr/>
          <p:nvPr/>
        </p:nvSpPr>
        <p:spPr>
          <a:xfrm>
            <a:off x="3779160" y="62611"/>
            <a:ext cx="2347677" cy="48820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ja-JP" altLang="en-US"/>
          </a:p>
        </p:txBody>
      </p:sp>
      <p:sp>
        <p:nvSpPr>
          <p:cNvPr id="6" name="正方形/長方形 5"/>
          <p:cNvSpPr/>
          <p:nvPr/>
        </p:nvSpPr>
        <p:spPr>
          <a:xfrm>
            <a:off x="849262" y="677463"/>
            <a:ext cx="3305100" cy="834161"/>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7" name="テキスト ボックス 6"/>
          <p:cNvSpPr txBox="1"/>
          <p:nvPr/>
        </p:nvSpPr>
        <p:spPr>
          <a:xfrm>
            <a:off x="2611864" y="673830"/>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a:t>
            </a:r>
            <a:r>
              <a:rPr lang="ja-JP" altLang="en-US" sz="1600" dirty="0">
                <a:latin typeface="HGPｺﾞｼｯｸE" panose="020B0900000000000000" pitchFamily="50" charset="-128"/>
                <a:ea typeface="HGPｺﾞｼｯｸE" panose="020B0900000000000000" pitchFamily="50" charset="-128"/>
              </a:rPr>
              <a:t>年前期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r>
              <a:rPr lang="ja-JP" altLang="en-US" sz="1600" dirty="0">
                <a:latin typeface="HGPｺﾞｼｯｸE" panose="020B0900000000000000" pitchFamily="50" charset="-128"/>
                <a:ea typeface="HGPｺﾞｼｯｸE" panose="020B0900000000000000" pitchFamily="50" charset="-128"/>
              </a:rPr>
              <a:t>言語</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8" name="テキスト ボックス 7"/>
          <p:cNvSpPr txBox="1"/>
          <p:nvPr/>
        </p:nvSpPr>
        <p:spPr>
          <a:xfrm>
            <a:off x="849262" y="673830"/>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sp>
        <p:nvSpPr>
          <p:cNvPr id="9" name="正方形/長方形 8"/>
          <p:cNvSpPr/>
          <p:nvPr/>
        </p:nvSpPr>
        <p:spPr>
          <a:xfrm>
            <a:off x="5732409" y="3875059"/>
            <a:ext cx="3305100" cy="817558"/>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10" name="テキスト ボックス 9"/>
          <p:cNvSpPr txBox="1"/>
          <p:nvPr/>
        </p:nvSpPr>
        <p:spPr>
          <a:xfrm>
            <a:off x="7495011" y="3875059"/>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a:t>
            </a:r>
            <a:r>
              <a:rPr lang="ja-JP" altLang="en-US" sz="1600" dirty="0">
                <a:latin typeface="HGPｺﾞｼｯｸE" panose="020B0900000000000000" pitchFamily="50" charset="-128"/>
                <a:ea typeface="HGPｺﾞｼｯｸE" panose="020B0900000000000000" pitchFamily="50" charset="-128"/>
              </a:rPr>
              <a:t>年前期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r>
              <a:rPr lang="ja-JP" altLang="en-US" sz="1600" dirty="0">
                <a:latin typeface="HGPｺﾞｼｯｸE" panose="020B0900000000000000" pitchFamily="50" charset="-128"/>
                <a:ea typeface="HGPｺﾞｼｯｸE" panose="020B0900000000000000" pitchFamily="50" charset="-128"/>
              </a:rPr>
              <a:t>言語</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11" name="テキスト ボックス 10"/>
          <p:cNvSpPr txBox="1"/>
          <p:nvPr/>
        </p:nvSpPr>
        <p:spPr>
          <a:xfrm>
            <a:off x="5732409" y="3875059"/>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sp>
        <p:nvSpPr>
          <p:cNvPr id="12" name="テキスト ボックス 11"/>
          <p:cNvSpPr txBox="1"/>
          <p:nvPr/>
        </p:nvSpPr>
        <p:spPr>
          <a:xfrm>
            <a:off x="4621378" y="4754150"/>
            <a:ext cx="4577685" cy="1815882"/>
          </a:xfrm>
          <a:prstGeom prst="rect">
            <a:avLst/>
          </a:prstGeom>
          <a:noFill/>
        </p:spPr>
        <p:txBody>
          <a:bodyPr wrap="square" rtlCol="0">
            <a:spAutoFit/>
          </a:bodyPr>
          <a:lstStyle/>
          <a:p>
            <a:r>
              <a:rPr lang="ja-JP" altLang="en-US" sz="1600" dirty="0">
                <a:latin typeface="HGPｺﾞｼｯｸE"/>
                <a:ea typeface="HGPｺﾞｼｯｸE"/>
              </a:rPr>
              <a:t>２次元配列を使い</a:t>
            </a:r>
            <a:r>
              <a:rPr lang="en-US" altLang="ja-JP" sz="1600" dirty="0">
                <a:latin typeface="HGPｺﾞｼｯｸE"/>
                <a:ea typeface="HGPｺﾞｼｯｸE"/>
              </a:rPr>
              <a:t>for</a:t>
            </a:r>
            <a:r>
              <a:rPr lang="ja-JP" altLang="en-US" sz="1600" dirty="0">
                <a:latin typeface="HGPｺﾞｼｯｸE"/>
                <a:ea typeface="HGPｺﾞｼｯｸE"/>
              </a:rPr>
              <a:t>文で敵の数分回し、敵の動きを個別ではなく、集団でのまとまった移動を実装しました。敵を倒すとスコア加算される仕組みになっています。</a:t>
            </a:r>
            <a:endParaRPr lang="en-US" altLang="ja-JP" sz="1600" dirty="0">
              <a:latin typeface="HGPｺﾞｼｯｸE"/>
              <a:ea typeface="HGPｺﾞｼｯｸE"/>
            </a:endParaRPr>
          </a:p>
          <a:p>
            <a:r>
              <a:rPr lang="ja-JP" altLang="en-US" sz="1600" dirty="0">
                <a:latin typeface="HGPｺﾞｼｯｸE"/>
                <a:ea typeface="HGPｺﾞｼｯｸE"/>
              </a:rPr>
              <a:t>シーン遷移も実装しました。最初に作った作品に比べ、よりゲームになっているのでプログラムを書くことが楽しくなりました。</a:t>
            </a:r>
            <a:endParaRPr lang="en-US" altLang="ja-JP" sz="1600" dirty="0">
              <a:latin typeface="HGPｺﾞｼｯｸE"/>
              <a:ea typeface="HGPｺﾞｼｯｸE"/>
            </a:endParaRPr>
          </a:p>
        </p:txBody>
      </p:sp>
      <p:pic>
        <p:nvPicPr>
          <p:cNvPr id="13" name="図 12"/>
          <p:cNvPicPr>
            <a:picLocks noChangeAspect="1"/>
          </p:cNvPicPr>
          <p:nvPr/>
        </p:nvPicPr>
        <p:blipFill rotWithShape="1">
          <a:blip r:embed="rId2" cstate="print">
            <a:extLst>
              <a:ext uri="{28A0092B-C50C-407E-A947-70E740481C1C}">
                <a14:useLocalDpi xmlns:a14="http://schemas.microsoft.com/office/drawing/2010/main" val="0"/>
              </a:ext>
            </a:extLst>
          </a:blip>
          <a:srcRect t="5435" b="1886"/>
          <a:stretch/>
        </p:blipFill>
        <p:spPr>
          <a:xfrm>
            <a:off x="861105" y="3884019"/>
            <a:ext cx="3411930" cy="2507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図 1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t="5435" b="1886"/>
          <a:stretch/>
        </p:blipFill>
        <p:spPr>
          <a:xfrm>
            <a:off x="5625579" y="673831"/>
            <a:ext cx="3411930" cy="2507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図 15">
            <a:extLst>
              <a:ext uri="{FF2B5EF4-FFF2-40B4-BE49-F238E27FC236}">
                <a16:creationId xmlns:a16="http://schemas.microsoft.com/office/drawing/2014/main" id="{1707DC51-5B30-4A8F-8E26-8A1EAD75C7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2636" y="776814"/>
            <a:ext cx="3077817" cy="2301605"/>
          </a:xfrm>
          <a:prstGeom prst="rect">
            <a:avLst/>
          </a:prstGeom>
        </p:spPr>
      </p:pic>
      <p:sp>
        <p:nvSpPr>
          <p:cNvPr id="17" name="テキスト ボックス 16">
            <a:extLst>
              <a:ext uri="{FF2B5EF4-FFF2-40B4-BE49-F238E27FC236}">
                <a16:creationId xmlns:a16="http://schemas.microsoft.com/office/drawing/2014/main" id="{3A766E05-AA77-4604-9C8E-A27D75666BDC}"/>
              </a:ext>
            </a:extLst>
          </p:cNvPr>
          <p:cNvSpPr txBox="1"/>
          <p:nvPr/>
        </p:nvSpPr>
        <p:spPr>
          <a:xfrm>
            <a:off x="4186008" y="41508"/>
            <a:ext cx="2049904" cy="584775"/>
          </a:xfrm>
          <a:prstGeom prst="rect">
            <a:avLst/>
          </a:prstGeom>
          <a:noFill/>
        </p:spPr>
        <p:txBody>
          <a:bodyPr wrap="square" rtlCol="0">
            <a:spAutoFit/>
          </a:bodyPr>
          <a:lstStyle/>
          <a:p>
            <a:r>
              <a:rPr lang="ja-JP" altLang="en-US" sz="3200" dirty="0">
                <a:solidFill>
                  <a:schemeClr val="bg1"/>
                </a:solidFill>
                <a:latin typeface="Arial Black" panose="020B0A04020102020204" pitchFamily="34" charset="0"/>
                <a:ea typeface="UD デジタル 教科書体 N-B" panose="02020700000000000000" pitchFamily="17" charset="-128"/>
              </a:rPr>
              <a:t>１年次</a:t>
            </a:r>
            <a:endParaRPr lang="en-US" altLang="ja-JP" sz="3200" dirty="0">
              <a:solidFill>
                <a:schemeClr val="bg1"/>
              </a:solidFill>
              <a:latin typeface="Arial Black" panose="020B0A04020102020204" pitchFamily="34" charset="0"/>
              <a:ea typeface="UD デジタル 教科書体 N-B" panose="02020700000000000000" pitchFamily="17" charset="-128"/>
            </a:endParaRPr>
          </a:p>
        </p:txBody>
      </p:sp>
      <p:grpSp>
        <p:nvGrpSpPr>
          <p:cNvPr id="20" name="グループ化 19">
            <a:extLst>
              <a:ext uri="{FF2B5EF4-FFF2-40B4-BE49-F238E27FC236}">
                <a16:creationId xmlns:a16="http://schemas.microsoft.com/office/drawing/2014/main" id="{F50AFC17-C8BC-4741-BC62-0949E2426385}"/>
              </a:ext>
            </a:extLst>
          </p:cNvPr>
          <p:cNvGrpSpPr/>
          <p:nvPr/>
        </p:nvGrpSpPr>
        <p:grpSpPr>
          <a:xfrm>
            <a:off x="766288" y="1552143"/>
            <a:ext cx="4503564" cy="1846659"/>
            <a:chOff x="385286" y="1662249"/>
            <a:chExt cx="4503564" cy="1846659"/>
          </a:xfrm>
        </p:grpSpPr>
        <p:grpSp>
          <p:nvGrpSpPr>
            <p:cNvPr id="19" name="グループ化 18">
              <a:extLst>
                <a:ext uri="{FF2B5EF4-FFF2-40B4-BE49-F238E27FC236}">
                  <a16:creationId xmlns:a16="http://schemas.microsoft.com/office/drawing/2014/main" id="{56B8E522-87F6-427B-8067-97F37494440B}"/>
                </a:ext>
              </a:extLst>
            </p:cNvPr>
            <p:cNvGrpSpPr/>
            <p:nvPr/>
          </p:nvGrpSpPr>
          <p:grpSpPr>
            <a:xfrm>
              <a:off x="385286" y="1662249"/>
              <a:ext cx="4503564" cy="1846659"/>
              <a:chOff x="385286" y="1662249"/>
              <a:chExt cx="4503564" cy="1846659"/>
            </a:xfrm>
          </p:grpSpPr>
          <p:sp>
            <p:nvSpPr>
              <p:cNvPr id="5" name="テキスト ボックス 4"/>
              <p:cNvSpPr txBox="1"/>
              <p:nvPr/>
            </p:nvSpPr>
            <p:spPr>
              <a:xfrm>
                <a:off x="385286" y="1662249"/>
                <a:ext cx="4503564" cy="1846659"/>
              </a:xfrm>
              <a:prstGeom prst="rect">
                <a:avLst/>
              </a:prstGeom>
              <a:noFill/>
            </p:spPr>
            <p:txBody>
              <a:bodyPr wrap="square" rtlCol="0">
                <a:spAutoFit/>
              </a:bodyPr>
              <a:lstStyle/>
              <a:p>
                <a:r>
                  <a:rPr lang="ja-JP" altLang="en-US" sz="1600" dirty="0">
                    <a:latin typeface="HGPｺﾞｼｯｸE"/>
                    <a:ea typeface="HGPｺﾞｼｯｸE"/>
                  </a:rPr>
                  <a:t>入学して初めて作った作品です。</a:t>
                </a:r>
              </a:p>
              <a:p>
                <a:r>
                  <a:rPr lang="ja-JP" altLang="en-US" sz="1600" dirty="0">
                    <a:latin typeface="HGPｺﾞｼｯｸE"/>
                    <a:ea typeface="HGPｺﾞｼｯｸE"/>
                  </a:rPr>
                  <a:t>描画や移動処理など、基礎的なことを学びました。</a:t>
                </a:r>
                <a:endParaRPr lang="en-US" altLang="ja-JP" sz="1600" dirty="0">
                  <a:latin typeface="HGPｺﾞｼｯｸE"/>
                  <a:ea typeface="HGPｺﾞｼｯｸE"/>
                </a:endParaRPr>
              </a:p>
              <a:p>
                <a:r>
                  <a:rPr lang="en-US" altLang="ja-JP" sz="1600" dirty="0">
                    <a:latin typeface="HGPｺﾞｼｯｸE"/>
                    <a:ea typeface="HGPｺﾞｼｯｸE"/>
                  </a:rPr>
                  <a:t>DX</a:t>
                </a:r>
                <a:r>
                  <a:rPr lang="ja-JP" altLang="en-US" sz="1600" dirty="0">
                    <a:latin typeface="HGPｺﾞｼｯｸE"/>
                    <a:ea typeface="HGPｺﾞｼｯｸE"/>
                  </a:rPr>
                  <a:t>ライブラリの描画命令である、　　　　　　　　で背景の描画し、縦スクロールも行い、前に進んでいるように見せる表現をしました。敵に弾を発射し当てると　　という文字を出しました。</a:t>
                </a:r>
                <a:endParaRPr lang="en-US" altLang="ja-JP" sz="1600" dirty="0">
                  <a:latin typeface="HGPｺﾞｼｯｸE"/>
                  <a:ea typeface="HGPｺﾞｼｯｸE"/>
                </a:endParaRPr>
              </a:p>
              <a:p>
                <a:r>
                  <a:rPr lang="ja-JP" altLang="en-US" sz="1600" dirty="0">
                    <a:latin typeface="HGPｺﾞｼｯｸE"/>
                    <a:ea typeface="HGPｺﾞｼｯｸE"/>
                  </a:rPr>
                  <a:t>先生や同級生に教わりながら完成させました</a:t>
                </a:r>
                <a:r>
                  <a:rPr lang="ja-JP" altLang="en-US" dirty="0">
                    <a:latin typeface="HGPｺﾞｼｯｸE"/>
                    <a:ea typeface="HGPｺﾞｼｯｸE"/>
                  </a:rPr>
                  <a:t>。</a:t>
                </a:r>
                <a:endParaRPr lang="en-US" altLang="ja-JP" dirty="0">
                  <a:latin typeface="HGPｺﾞｼｯｸE"/>
                  <a:ea typeface="HGPｺﾞｼｯｸE"/>
                </a:endParaRPr>
              </a:p>
            </p:txBody>
          </p:sp>
          <p:sp>
            <p:nvSpPr>
              <p:cNvPr id="15" name="テキスト ボックス 14">
                <a:extLst>
                  <a:ext uri="{FF2B5EF4-FFF2-40B4-BE49-F238E27FC236}">
                    <a16:creationId xmlns:a16="http://schemas.microsoft.com/office/drawing/2014/main" id="{BE269D6D-2074-4AC4-8F5E-8E6378C7EF9F}"/>
                  </a:ext>
                </a:extLst>
              </p:cNvPr>
              <p:cNvSpPr txBox="1"/>
              <p:nvPr/>
            </p:nvSpPr>
            <p:spPr>
              <a:xfrm>
                <a:off x="3161131" y="2135081"/>
                <a:ext cx="1350627" cy="369332"/>
              </a:xfrm>
              <a:prstGeom prst="rect">
                <a:avLst/>
              </a:prstGeom>
              <a:noFill/>
            </p:spPr>
            <p:txBody>
              <a:bodyPr wrap="square" rtlCol="0">
                <a:spAutoFit/>
              </a:bodyPr>
              <a:lstStyle/>
              <a:p>
                <a:r>
                  <a:rPr lang="en-US" altLang="ja-JP" dirty="0" err="1">
                    <a:latin typeface="HGSｺﾞｼｯｸE" panose="020B0900000000000000" pitchFamily="50" charset="-128"/>
                    <a:ea typeface="HGSｺﾞｼｯｸE" panose="020B0900000000000000" pitchFamily="50" charset="-128"/>
                  </a:rPr>
                  <a:t>DrawGraph</a:t>
                </a:r>
                <a:endParaRPr lang="ja-JP" altLang="en-US" dirty="0">
                  <a:latin typeface="HGSｺﾞｼｯｸE" panose="020B0900000000000000" pitchFamily="50" charset="-128"/>
                  <a:ea typeface="HGSｺﾞｼｯｸE" panose="020B0900000000000000" pitchFamily="50" charset="-128"/>
                </a:endParaRPr>
              </a:p>
            </p:txBody>
          </p:sp>
        </p:grpSp>
        <p:sp>
          <p:nvSpPr>
            <p:cNvPr id="18" name="テキスト ボックス 17">
              <a:extLst>
                <a:ext uri="{FF2B5EF4-FFF2-40B4-BE49-F238E27FC236}">
                  <a16:creationId xmlns:a16="http://schemas.microsoft.com/office/drawing/2014/main" id="{C673395D-C952-4C76-B7DC-EE303AA55653}"/>
                </a:ext>
              </a:extLst>
            </p:cNvPr>
            <p:cNvSpPr txBox="1"/>
            <p:nvPr/>
          </p:nvSpPr>
          <p:spPr>
            <a:xfrm>
              <a:off x="719849" y="2857947"/>
              <a:ext cx="479775" cy="369332"/>
            </a:xfrm>
            <a:prstGeom prst="rect">
              <a:avLst/>
            </a:prstGeom>
            <a:noFill/>
          </p:spPr>
          <p:txBody>
            <a:bodyPr wrap="square" rtlCol="0">
              <a:spAutoFit/>
            </a:bodyPr>
            <a:lstStyle/>
            <a:p>
              <a:r>
                <a:rPr lang="en-US" altLang="ja-JP" dirty="0">
                  <a:latin typeface="HGSｺﾞｼｯｸE" panose="020B0900000000000000" pitchFamily="50" charset="-128"/>
                  <a:ea typeface="HGSｺﾞｼｯｸE" panose="020B0900000000000000" pitchFamily="50" charset="-128"/>
                </a:rPr>
                <a:t>Hit</a:t>
              </a:r>
              <a:endParaRPr lang="ja-JP" altLang="en-US" dirty="0">
                <a:latin typeface="HGSｺﾞｼｯｸE" panose="020B0900000000000000" pitchFamily="50" charset="-128"/>
                <a:ea typeface="HGSｺﾞｼｯｸE" panose="020B0900000000000000" pitchFamily="50" charset="-128"/>
              </a:endParaRPr>
            </a:p>
          </p:txBody>
        </p:sp>
      </p:grpSp>
    </p:spTree>
    <p:extLst>
      <p:ext uri="{BB962C8B-B14F-4D97-AF65-F5344CB8AC3E}">
        <p14:creationId xmlns:p14="http://schemas.microsoft.com/office/powerpoint/2010/main" val="288322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12764" y="3529782"/>
            <a:ext cx="8880475" cy="3216047"/>
          </a:xfrm>
          <a:prstGeom prst="rect">
            <a:avLst/>
          </a:prstGeom>
          <a:solidFill>
            <a:srgbClr val="CCFFCC"/>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3" name="正方形/長方形 2"/>
          <p:cNvSpPr/>
          <p:nvPr/>
        </p:nvSpPr>
        <p:spPr>
          <a:xfrm>
            <a:off x="512764" y="306714"/>
            <a:ext cx="8880475" cy="3223068"/>
          </a:xfrm>
          <a:prstGeom prst="rect">
            <a:avLst/>
          </a:prstGeom>
          <a:solidFill>
            <a:srgbClr val="CCFFCC"/>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4" name="テキスト ボックス 3"/>
          <p:cNvSpPr txBox="1"/>
          <p:nvPr/>
        </p:nvSpPr>
        <p:spPr>
          <a:xfrm>
            <a:off x="766286" y="1551402"/>
            <a:ext cx="4503564" cy="1569660"/>
          </a:xfrm>
          <a:prstGeom prst="rect">
            <a:avLst/>
          </a:prstGeom>
          <a:noFill/>
        </p:spPr>
        <p:txBody>
          <a:bodyPr wrap="square" rtlCol="0">
            <a:spAutoFit/>
          </a:bodyPr>
          <a:lstStyle/>
          <a:p>
            <a:r>
              <a:rPr lang="ja-JP" altLang="en-US" sz="1600" dirty="0">
                <a:latin typeface="HGPｺﾞｼｯｸE" panose="020B0900000000000000" pitchFamily="50" charset="-128"/>
                <a:ea typeface="HGPｺﾞｼｯｸE" panose="020B0900000000000000" pitchFamily="50" charset="-128"/>
              </a:rPr>
              <a:t>構造体を使って２プレイヤー分の情報を作り、それぞれで処理を行う仕組みになっています。</a:t>
            </a:r>
            <a:endParaRPr lang="en-US" altLang="ja-JP" sz="1600" dirty="0">
              <a:latin typeface="HGPｺﾞｼｯｸE" panose="020B0900000000000000" pitchFamily="50" charset="-128"/>
              <a:ea typeface="HGPｺﾞｼｯｸE" panose="020B0900000000000000" pitchFamily="50" charset="-128"/>
            </a:endParaRPr>
          </a:p>
          <a:p>
            <a:r>
              <a:rPr lang="ja-JP" altLang="en-US" sz="1600" dirty="0">
                <a:latin typeface="HGPｺﾞｼｯｸE" panose="020B0900000000000000" pitchFamily="50" charset="-128"/>
                <a:ea typeface="HGPｺﾞｼｯｸE" panose="020B0900000000000000" pitchFamily="50" charset="-128"/>
              </a:rPr>
              <a:t>マス目ごとに判定するために座標をマス目で割って計算しています。通った後に出る赤いマスは、アニメーションをさせていて最大アニメーションになると当たり判定するようにしています。</a:t>
            </a:r>
            <a:endParaRPr lang="en-US" altLang="ja-JP" sz="1600" dirty="0">
              <a:latin typeface="HGPｺﾞｼｯｸE" panose="020B0900000000000000" pitchFamily="50" charset="-128"/>
              <a:ea typeface="HGPｺﾞｼｯｸE" panose="020B0900000000000000" pitchFamily="50" charset="-128"/>
            </a:endParaRPr>
          </a:p>
        </p:txBody>
      </p:sp>
      <p:sp>
        <p:nvSpPr>
          <p:cNvPr id="11" name="テキスト ボックス 10"/>
          <p:cNvSpPr txBox="1"/>
          <p:nvPr/>
        </p:nvSpPr>
        <p:spPr>
          <a:xfrm>
            <a:off x="4621378" y="4764310"/>
            <a:ext cx="4577685" cy="1815882"/>
          </a:xfrm>
          <a:prstGeom prst="rect">
            <a:avLst/>
          </a:prstGeom>
          <a:noFill/>
        </p:spPr>
        <p:txBody>
          <a:bodyPr wrap="square" rtlCol="0">
            <a:spAutoFit/>
          </a:bodyPr>
          <a:lstStyle/>
          <a:p>
            <a:r>
              <a:rPr lang="ja-JP" altLang="en-US" sz="1600" dirty="0">
                <a:latin typeface="HGPｺﾞｼｯｸE" panose="020B0900000000000000" pitchFamily="50" charset="-128"/>
                <a:ea typeface="HGPｺﾞｼｯｸE" panose="020B0900000000000000" pitchFamily="50" charset="-128"/>
              </a:rPr>
              <a:t>夏休みの課題として、１週間くらいで制作した作品です。ゲーム開始後右クリックを押すと、試行回数分パネルをランダムに動かしています。</a:t>
            </a:r>
            <a:endParaRPr lang="en-US" altLang="ja-JP" sz="1600" dirty="0">
              <a:latin typeface="HGPｺﾞｼｯｸE" panose="020B0900000000000000" pitchFamily="50" charset="-128"/>
              <a:ea typeface="HGPｺﾞｼｯｸE" panose="020B0900000000000000" pitchFamily="50" charset="-128"/>
            </a:endParaRPr>
          </a:p>
          <a:p>
            <a:r>
              <a:rPr lang="ja-JP" altLang="en-US" sz="1600" dirty="0">
                <a:latin typeface="HGPｺﾞｼｯｸE" panose="020B0900000000000000" pitchFamily="50" charset="-128"/>
                <a:ea typeface="HGPｺﾞｼｯｸE" panose="020B0900000000000000" pitchFamily="50" charset="-128"/>
              </a:rPr>
              <a:t>元の画像を分割して描画し、マス目は</a:t>
            </a:r>
            <a:r>
              <a:rPr lang="en-US" altLang="ja-JP" sz="1600" dirty="0" err="1">
                <a:latin typeface="HGPｺﾞｼｯｸE" panose="020B0900000000000000" pitchFamily="50" charset="-128"/>
                <a:ea typeface="HGPｺﾞｼｯｸE" panose="020B0900000000000000" pitchFamily="50" charset="-128"/>
              </a:rPr>
              <a:t>DrawLine</a:t>
            </a:r>
            <a:r>
              <a:rPr lang="ja-JP" altLang="en-US" sz="1600" dirty="0">
                <a:latin typeface="HGPｺﾞｼｯｸE" panose="020B0900000000000000" pitchFamily="50" charset="-128"/>
                <a:ea typeface="HGPｺﾞｼｯｸE" panose="020B0900000000000000" pitchFamily="50" charset="-128"/>
              </a:rPr>
              <a:t>で書いています。</a:t>
            </a:r>
            <a:endParaRPr lang="en-US" altLang="ja-JP" sz="1600" dirty="0">
              <a:latin typeface="HGPｺﾞｼｯｸE" panose="020B0900000000000000" pitchFamily="50" charset="-128"/>
              <a:ea typeface="HGPｺﾞｼｯｸE" panose="020B0900000000000000" pitchFamily="50" charset="-128"/>
            </a:endParaRPr>
          </a:p>
          <a:p>
            <a:r>
              <a:rPr lang="ja-JP" altLang="en-US" sz="1600" dirty="0">
                <a:latin typeface="HGPｺﾞｼｯｸE" panose="020B0900000000000000" pitchFamily="50" charset="-128"/>
                <a:ea typeface="HGPｺﾞｼｯｸE" panose="020B0900000000000000" pitchFamily="50" charset="-128"/>
              </a:rPr>
              <a:t>ゲーム開始前と、完成した時に元のきれいな画像を描画しています。</a:t>
            </a:r>
            <a:endParaRPr lang="en-US" altLang="ja-JP" sz="1600" dirty="0">
              <a:latin typeface="HGPｺﾞｼｯｸE" panose="020B0900000000000000" pitchFamily="50" charset="-128"/>
              <a:ea typeface="HGPｺﾞｼｯｸE" panose="020B0900000000000000" pitchFamily="50" charset="-128"/>
            </a:endParaRPr>
          </a:p>
        </p:txBody>
      </p:sp>
      <p:pic>
        <p:nvPicPr>
          <p:cNvPr id="12" name="図 1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5435" b="1886"/>
          <a:stretch/>
        </p:blipFill>
        <p:spPr>
          <a:xfrm>
            <a:off x="861105" y="3884019"/>
            <a:ext cx="3411930" cy="2507573"/>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図 12"/>
          <p:cNvPicPr>
            <a:picLocks noChangeAspect="1"/>
          </p:cNvPicPr>
          <p:nvPr/>
        </p:nvPicPr>
        <p:blipFill rotWithShape="1">
          <a:blip r:embed="rId4"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t="5435" b="1886"/>
          <a:stretch/>
        </p:blipFill>
        <p:spPr>
          <a:xfrm>
            <a:off x="5625579" y="667973"/>
            <a:ext cx="3411930" cy="2507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l="1" t="9723" r="512" b="191"/>
          <a:stretch/>
        </p:blipFill>
        <p:spPr>
          <a:xfrm>
            <a:off x="1384073" y="3952834"/>
            <a:ext cx="2365994" cy="2369943"/>
          </a:xfrm>
          <a:prstGeom prst="rect">
            <a:avLst/>
          </a:prstGeom>
        </p:spPr>
      </p:pic>
      <p:pic>
        <p:nvPicPr>
          <p:cNvPr id="15" name="図 14"/>
          <p:cNvPicPr>
            <a:picLocks noChangeAspect="1"/>
          </p:cNvPicPr>
          <p:nvPr/>
        </p:nvPicPr>
        <p:blipFill rotWithShape="1">
          <a:blip r:embed="rId6" cstate="print">
            <a:extLst>
              <a:ext uri="{28A0092B-C50C-407E-A947-70E740481C1C}">
                <a14:useLocalDpi xmlns:a14="http://schemas.microsoft.com/office/drawing/2010/main" val="0"/>
              </a:ext>
            </a:extLst>
          </a:blip>
          <a:srcRect t="4611" r="40" b="512"/>
          <a:stretch/>
        </p:blipFill>
        <p:spPr>
          <a:xfrm>
            <a:off x="5714180" y="749316"/>
            <a:ext cx="3234728" cy="2337865"/>
          </a:xfrm>
          <a:prstGeom prst="rect">
            <a:avLst/>
          </a:prstGeom>
        </p:spPr>
      </p:pic>
      <p:sp>
        <p:nvSpPr>
          <p:cNvPr id="18" name="正方形/長方形 17">
            <a:extLst>
              <a:ext uri="{FF2B5EF4-FFF2-40B4-BE49-F238E27FC236}">
                <a16:creationId xmlns:a16="http://schemas.microsoft.com/office/drawing/2014/main" id="{5C8200C3-FFB1-462B-82BF-F960C1E1735A}"/>
              </a:ext>
            </a:extLst>
          </p:cNvPr>
          <p:cNvSpPr/>
          <p:nvPr/>
        </p:nvSpPr>
        <p:spPr>
          <a:xfrm>
            <a:off x="849262" y="677463"/>
            <a:ext cx="3305100" cy="834161"/>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19" name="テキスト ボックス 18">
            <a:extLst>
              <a:ext uri="{FF2B5EF4-FFF2-40B4-BE49-F238E27FC236}">
                <a16:creationId xmlns:a16="http://schemas.microsoft.com/office/drawing/2014/main" id="{60BB911E-185A-4123-8227-686E4B27B080}"/>
              </a:ext>
            </a:extLst>
          </p:cNvPr>
          <p:cNvSpPr txBox="1"/>
          <p:nvPr/>
        </p:nvSpPr>
        <p:spPr>
          <a:xfrm>
            <a:off x="2611864" y="673830"/>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a:t>
            </a:r>
            <a:r>
              <a:rPr lang="ja-JP" altLang="en-US" sz="1600" dirty="0">
                <a:latin typeface="HGPｺﾞｼｯｸE" panose="020B0900000000000000" pitchFamily="50" charset="-128"/>
                <a:ea typeface="HGPｺﾞｼｯｸE" panose="020B0900000000000000" pitchFamily="50" charset="-128"/>
              </a:rPr>
              <a:t>年前期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r>
              <a:rPr lang="ja-JP" altLang="en-US" sz="1600" dirty="0">
                <a:latin typeface="HGPｺﾞｼｯｸE" panose="020B0900000000000000" pitchFamily="50" charset="-128"/>
                <a:ea typeface="HGPｺﾞｼｯｸE" panose="020B0900000000000000" pitchFamily="50" charset="-128"/>
              </a:rPr>
              <a:t>言語</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20" name="テキスト ボックス 19">
            <a:extLst>
              <a:ext uri="{FF2B5EF4-FFF2-40B4-BE49-F238E27FC236}">
                <a16:creationId xmlns:a16="http://schemas.microsoft.com/office/drawing/2014/main" id="{0B074CD8-9104-4E19-B136-176EB1E6988F}"/>
              </a:ext>
            </a:extLst>
          </p:cNvPr>
          <p:cNvSpPr txBox="1"/>
          <p:nvPr/>
        </p:nvSpPr>
        <p:spPr>
          <a:xfrm>
            <a:off x="849262" y="673830"/>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3D7A5525-461E-4D1E-B622-3B2B6A8B2693}"/>
              </a:ext>
            </a:extLst>
          </p:cNvPr>
          <p:cNvSpPr/>
          <p:nvPr/>
        </p:nvSpPr>
        <p:spPr>
          <a:xfrm>
            <a:off x="5732409" y="3875059"/>
            <a:ext cx="3305100" cy="817558"/>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38FAE16F-D802-4FD7-8F62-425A17A31048}"/>
              </a:ext>
            </a:extLst>
          </p:cNvPr>
          <p:cNvSpPr txBox="1"/>
          <p:nvPr/>
        </p:nvSpPr>
        <p:spPr>
          <a:xfrm>
            <a:off x="7495011" y="3875059"/>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a:t>
            </a:r>
            <a:r>
              <a:rPr lang="ja-JP" altLang="en-US" sz="1600" dirty="0">
                <a:latin typeface="HGPｺﾞｼｯｸE" panose="020B0900000000000000" pitchFamily="50" charset="-128"/>
                <a:ea typeface="HGPｺﾞｼｯｸE" panose="020B0900000000000000" pitchFamily="50" charset="-128"/>
              </a:rPr>
              <a:t>年前期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r>
              <a:rPr lang="ja-JP" altLang="en-US" sz="1600" dirty="0">
                <a:latin typeface="HGPｺﾞｼｯｸE" panose="020B0900000000000000" pitchFamily="50" charset="-128"/>
                <a:ea typeface="HGPｺﾞｼｯｸE" panose="020B0900000000000000" pitchFamily="50" charset="-128"/>
              </a:rPr>
              <a:t>言語</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23" name="テキスト ボックス 22">
            <a:extLst>
              <a:ext uri="{FF2B5EF4-FFF2-40B4-BE49-F238E27FC236}">
                <a16:creationId xmlns:a16="http://schemas.microsoft.com/office/drawing/2014/main" id="{2D79C0BF-7809-44F2-819A-A484091121E6}"/>
              </a:ext>
            </a:extLst>
          </p:cNvPr>
          <p:cNvSpPr txBox="1"/>
          <p:nvPr/>
        </p:nvSpPr>
        <p:spPr>
          <a:xfrm>
            <a:off x="5732409" y="3875059"/>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1857790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12764" y="3529782"/>
            <a:ext cx="8880475" cy="3216047"/>
          </a:xfrm>
          <a:prstGeom prst="rect">
            <a:avLst/>
          </a:prstGeom>
          <a:solidFill>
            <a:srgbClr val="CCFFCC"/>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3" name="正方形/長方形 2"/>
          <p:cNvSpPr/>
          <p:nvPr/>
        </p:nvSpPr>
        <p:spPr>
          <a:xfrm>
            <a:off x="512764" y="306714"/>
            <a:ext cx="8880475" cy="3223068"/>
          </a:xfrm>
          <a:prstGeom prst="rect">
            <a:avLst/>
          </a:prstGeom>
          <a:solidFill>
            <a:srgbClr val="CCFFCC"/>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4" name="テキスト ボックス 3"/>
          <p:cNvSpPr txBox="1"/>
          <p:nvPr/>
        </p:nvSpPr>
        <p:spPr>
          <a:xfrm>
            <a:off x="766286" y="1550046"/>
            <a:ext cx="4503564" cy="1815882"/>
          </a:xfrm>
          <a:prstGeom prst="rect">
            <a:avLst/>
          </a:prstGeom>
          <a:noFill/>
        </p:spPr>
        <p:txBody>
          <a:bodyPr wrap="square" rtlCol="0">
            <a:spAutoFit/>
          </a:bodyPr>
          <a:lstStyle/>
          <a:p>
            <a:r>
              <a:rPr lang="en-US" altLang="ja-JP" sz="1600" dirty="0">
                <a:latin typeface="HGPｺﾞｼｯｸE"/>
                <a:ea typeface="HGPｺﾞｼｯｸE"/>
              </a:rPr>
              <a:t>C</a:t>
            </a:r>
            <a:r>
              <a:rPr lang="ja-JP" altLang="en-US" sz="1600" dirty="0">
                <a:latin typeface="HGPｺﾞｼｯｸE"/>
                <a:ea typeface="HGPｺﾞｼｯｸE"/>
              </a:rPr>
              <a:t>言語で制作していたインベーダーを</a:t>
            </a:r>
            <a:r>
              <a:rPr lang="en-US" altLang="ja-JP" sz="1600" dirty="0">
                <a:latin typeface="HGPｺﾞｼｯｸE"/>
                <a:ea typeface="HGPｺﾞｼｯｸE"/>
              </a:rPr>
              <a:t>C++</a:t>
            </a:r>
            <a:r>
              <a:rPr lang="ja-JP" altLang="en-US" sz="1600" dirty="0">
                <a:latin typeface="HGPｺﾞｼｯｸE"/>
                <a:ea typeface="HGPｺﾞｼｯｸE"/>
              </a:rPr>
              <a:t>でリメイクしました。ここでは基礎的な</a:t>
            </a:r>
            <a:r>
              <a:rPr lang="en-US" altLang="ja-JP" sz="1600" dirty="0">
                <a:latin typeface="HGPｺﾞｼｯｸE"/>
                <a:ea typeface="HGPｺﾞｼｯｸE"/>
              </a:rPr>
              <a:t>C++</a:t>
            </a:r>
            <a:r>
              <a:rPr lang="ja-JP" altLang="en-US" sz="1600" dirty="0">
                <a:latin typeface="HGPｺﾞｼｯｸE"/>
                <a:ea typeface="HGPｺﾞｼｯｸE"/>
              </a:rPr>
              <a:t>でのゲームの作り方を学びました。</a:t>
            </a:r>
            <a:endParaRPr lang="en-US" altLang="ja-JP" sz="1600" dirty="0">
              <a:latin typeface="HGPｺﾞｼｯｸE"/>
              <a:ea typeface="HGPｺﾞｼｯｸE"/>
            </a:endParaRPr>
          </a:p>
          <a:p>
            <a:r>
              <a:rPr lang="ja-JP" altLang="en-US" sz="1600" dirty="0">
                <a:latin typeface="HGPｺﾞｼｯｸE"/>
                <a:ea typeface="HGPｺﾞｼｯｸE"/>
              </a:rPr>
              <a:t>新しくクラスの概念が出てきて、クラス型の変数を作る際に、</a:t>
            </a:r>
            <a:r>
              <a:rPr lang="en-US" altLang="ja-JP" sz="1600" dirty="0">
                <a:latin typeface="HGPｺﾞｼｯｸE"/>
                <a:ea typeface="HGPｺﾞｼｯｸE"/>
              </a:rPr>
              <a:t>new</a:t>
            </a:r>
            <a:r>
              <a:rPr lang="ja-JP" altLang="en-US" sz="1600" dirty="0">
                <a:latin typeface="HGPｺﾞｼｯｸE"/>
                <a:ea typeface="HGPｺﾞｼｯｸE"/>
              </a:rPr>
              <a:t>や</a:t>
            </a:r>
            <a:r>
              <a:rPr lang="en-US" altLang="ja-JP" sz="1600" dirty="0">
                <a:latin typeface="HGPｺﾞｼｯｸE"/>
                <a:ea typeface="HGPｺﾞｼｯｸE"/>
              </a:rPr>
              <a:t>delete</a:t>
            </a:r>
            <a:r>
              <a:rPr lang="ja-JP" altLang="en-US" sz="1600" dirty="0">
                <a:latin typeface="HGPｺﾞｼｯｸE"/>
                <a:ea typeface="HGPｺﾞｼｯｸE"/>
              </a:rPr>
              <a:t>を使いました。そしてクラスの継承も学び、作りながら</a:t>
            </a:r>
            <a:r>
              <a:rPr lang="en-US" altLang="ja-JP" sz="1600" dirty="0">
                <a:latin typeface="HGPｺﾞｼｯｸE"/>
                <a:ea typeface="HGPｺﾞｼｯｸE"/>
              </a:rPr>
              <a:t>C++</a:t>
            </a:r>
            <a:r>
              <a:rPr lang="ja-JP" altLang="en-US" sz="1600" dirty="0">
                <a:latin typeface="HGPｺﾞｼｯｸE"/>
                <a:ea typeface="HGPｺﾞｼｯｸE"/>
              </a:rPr>
              <a:t>への理解を深めていきました。</a:t>
            </a:r>
          </a:p>
        </p:txBody>
      </p:sp>
      <p:sp>
        <p:nvSpPr>
          <p:cNvPr id="11" name="テキスト ボックス 10"/>
          <p:cNvSpPr txBox="1"/>
          <p:nvPr/>
        </p:nvSpPr>
        <p:spPr>
          <a:xfrm>
            <a:off x="4621378" y="4695427"/>
            <a:ext cx="4577685" cy="2062103"/>
          </a:xfrm>
          <a:prstGeom prst="rect">
            <a:avLst/>
          </a:prstGeom>
          <a:noFill/>
        </p:spPr>
        <p:txBody>
          <a:bodyPr wrap="square" rtlCol="0">
            <a:spAutoFit/>
          </a:bodyPr>
          <a:lstStyle/>
          <a:p>
            <a:pPr algn="just"/>
            <a:r>
              <a:rPr lang="en-US" altLang="ja-JP" sz="1600" dirty="0" err="1">
                <a:latin typeface="HGPｺﾞｼｯｸE" panose="020B0900000000000000" pitchFamily="50" charset="-128"/>
                <a:ea typeface="HGPｺﾞｼｯｸE" panose="020B0900000000000000" pitchFamily="50" charset="-128"/>
              </a:rPr>
              <a:t>fopen_s</a:t>
            </a:r>
            <a:r>
              <a:rPr lang="ja-JP" altLang="en-US" sz="1600" dirty="0">
                <a:latin typeface="HGPｺﾞｼｯｸE" panose="020B0900000000000000" pitchFamily="50" charset="-128"/>
                <a:ea typeface="HGPｺﾞｼｯｸE" panose="020B0900000000000000" pitchFamily="50" charset="-128"/>
              </a:rPr>
              <a:t>と</a:t>
            </a:r>
            <a:r>
              <a:rPr lang="en-US" altLang="ja-JP" sz="1600" dirty="0" err="1">
                <a:latin typeface="HGPｺﾞｼｯｸE" panose="020B0900000000000000" pitchFamily="50" charset="-128"/>
                <a:ea typeface="HGPｺﾞｼｯｸE" panose="020B0900000000000000" pitchFamily="50" charset="-128"/>
              </a:rPr>
              <a:t>fwrite</a:t>
            </a:r>
            <a:r>
              <a:rPr lang="ja-JP" altLang="en-US" sz="1600" dirty="0">
                <a:latin typeface="HGPｺﾞｼｯｸE" panose="020B0900000000000000" pitchFamily="50" charset="-128"/>
                <a:ea typeface="HGPｺﾞｼｯｸE" panose="020B0900000000000000" pitchFamily="50" charset="-128"/>
              </a:rPr>
              <a:t>、</a:t>
            </a:r>
            <a:r>
              <a:rPr lang="en-US" altLang="ja-JP" sz="1600" dirty="0" err="1">
                <a:latin typeface="HGPｺﾞｼｯｸE" panose="020B0900000000000000" pitchFamily="50" charset="-128"/>
                <a:ea typeface="HGPｺﾞｼｯｸE" panose="020B0900000000000000" pitchFamily="50" charset="-128"/>
              </a:rPr>
              <a:t>fread</a:t>
            </a:r>
            <a:r>
              <a:rPr lang="ja-JP" altLang="en-US" sz="1600" dirty="0">
                <a:latin typeface="HGPｺﾞｼｯｸE" panose="020B0900000000000000" pitchFamily="50" charset="-128"/>
                <a:ea typeface="HGPｺﾞｼｯｸE" panose="020B0900000000000000" pitchFamily="50" charset="-128"/>
              </a:rPr>
              <a:t>を使い、マップの情報をバイナリファイルで保存し、データの読み込みも実装しています。</a:t>
            </a:r>
            <a:endParaRPr lang="en-US" altLang="ja-JP" sz="1600" dirty="0">
              <a:latin typeface="HGPｺﾞｼｯｸE" panose="020B0900000000000000" pitchFamily="50" charset="-128"/>
              <a:ea typeface="HGPｺﾞｼｯｸE" panose="020B0900000000000000" pitchFamily="50" charset="-128"/>
            </a:endParaRPr>
          </a:p>
          <a:p>
            <a:pPr algn="just"/>
            <a:r>
              <a:rPr lang="ja-JP" altLang="en-US" sz="1600" dirty="0">
                <a:latin typeface="HGPｺﾞｼｯｸE" panose="020B0900000000000000" pitchFamily="50" charset="-128"/>
                <a:ea typeface="HGPｺﾞｼｯｸE" panose="020B0900000000000000" pitchFamily="50" charset="-128"/>
              </a:rPr>
              <a:t>爆弾も爆発源から炎を生成し、生成した順から消しています。そのようにして、実物の爆発エフェクトを再現しました。そしてアイテムの実装もし、ボンバーマンのオリジナルのアイテムだけでなく、自分独自のアイテムも実装しました。</a:t>
            </a:r>
            <a:endParaRPr lang="en-US" altLang="ja-JP" sz="1600" dirty="0">
              <a:latin typeface="HGPｺﾞｼｯｸE" panose="020B0900000000000000" pitchFamily="50" charset="-128"/>
              <a:ea typeface="HGPｺﾞｼｯｸE" panose="020B0900000000000000" pitchFamily="50" charset="-128"/>
            </a:endParaRPr>
          </a:p>
        </p:txBody>
      </p:sp>
      <p:pic>
        <p:nvPicPr>
          <p:cNvPr id="12" name="図 1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5435" b="1886"/>
          <a:stretch/>
        </p:blipFill>
        <p:spPr>
          <a:xfrm>
            <a:off x="861105" y="3884019"/>
            <a:ext cx="3411930" cy="2507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図 1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5435" b="1886"/>
          <a:stretch/>
        </p:blipFill>
        <p:spPr>
          <a:xfrm>
            <a:off x="5625579" y="667973"/>
            <a:ext cx="3411930" cy="2507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5980" t="14841"/>
          <a:stretch/>
        </p:blipFill>
        <p:spPr>
          <a:xfrm>
            <a:off x="1334224" y="3969495"/>
            <a:ext cx="2335177" cy="2336618"/>
          </a:xfrm>
          <a:prstGeom prst="rect">
            <a:avLst/>
          </a:prstGeom>
        </p:spPr>
      </p:pic>
      <p:pic>
        <p:nvPicPr>
          <p:cNvPr id="16" name="図 15">
            <a:extLst>
              <a:ext uri="{FF2B5EF4-FFF2-40B4-BE49-F238E27FC236}">
                <a16:creationId xmlns:a16="http://schemas.microsoft.com/office/drawing/2014/main" id="{992DE47A-E963-4BD3-A1C7-2B2FAD2C01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0660" y="757416"/>
            <a:ext cx="3101768" cy="2321664"/>
          </a:xfrm>
          <a:prstGeom prst="rect">
            <a:avLst/>
          </a:prstGeom>
        </p:spPr>
      </p:pic>
      <p:sp>
        <p:nvSpPr>
          <p:cNvPr id="17" name="正方形/長方形 16">
            <a:extLst>
              <a:ext uri="{FF2B5EF4-FFF2-40B4-BE49-F238E27FC236}">
                <a16:creationId xmlns:a16="http://schemas.microsoft.com/office/drawing/2014/main" id="{5C8200C3-FFB1-462B-82BF-F960C1E1735A}"/>
              </a:ext>
            </a:extLst>
          </p:cNvPr>
          <p:cNvSpPr/>
          <p:nvPr/>
        </p:nvSpPr>
        <p:spPr>
          <a:xfrm>
            <a:off x="849262" y="677463"/>
            <a:ext cx="3305100" cy="834161"/>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18" name="テキスト ボックス 17">
            <a:extLst>
              <a:ext uri="{FF2B5EF4-FFF2-40B4-BE49-F238E27FC236}">
                <a16:creationId xmlns:a16="http://schemas.microsoft.com/office/drawing/2014/main" id="{60BB911E-185A-4123-8227-686E4B27B080}"/>
              </a:ext>
            </a:extLst>
          </p:cNvPr>
          <p:cNvSpPr txBox="1"/>
          <p:nvPr/>
        </p:nvSpPr>
        <p:spPr>
          <a:xfrm>
            <a:off x="2611864" y="673830"/>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a:t>
            </a:r>
            <a:r>
              <a:rPr lang="ja-JP" altLang="en-US" sz="1600" dirty="0">
                <a:latin typeface="HGPｺﾞｼｯｸE" panose="020B0900000000000000" pitchFamily="50" charset="-128"/>
                <a:ea typeface="HGPｺﾞｼｯｸE" panose="020B0900000000000000" pitchFamily="50" charset="-128"/>
              </a:rPr>
              <a:t>年後期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19" name="テキスト ボックス 18">
            <a:extLst>
              <a:ext uri="{FF2B5EF4-FFF2-40B4-BE49-F238E27FC236}">
                <a16:creationId xmlns:a16="http://schemas.microsoft.com/office/drawing/2014/main" id="{0B074CD8-9104-4E19-B136-176EB1E6988F}"/>
              </a:ext>
            </a:extLst>
          </p:cNvPr>
          <p:cNvSpPr txBox="1"/>
          <p:nvPr/>
        </p:nvSpPr>
        <p:spPr>
          <a:xfrm>
            <a:off x="849262" y="673830"/>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sp>
        <p:nvSpPr>
          <p:cNvPr id="20" name="正方形/長方形 19">
            <a:extLst>
              <a:ext uri="{FF2B5EF4-FFF2-40B4-BE49-F238E27FC236}">
                <a16:creationId xmlns:a16="http://schemas.microsoft.com/office/drawing/2014/main" id="{3D7A5525-461E-4D1E-B622-3B2B6A8B2693}"/>
              </a:ext>
            </a:extLst>
          </p:cNvPr>
          <p:cNvSpPr/>
          <p:nvPr/>
        </p:nvSpPr>
        <p:spPr>
          <a:xfrm>
            <a:off x="5732409" y="3875059"/>
            <a:ext cx="3305100" cy="817558"/>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21" name="テキスト ボックス 20">
            <a:extLst>
              <a:ext uri="{FF2B5EF4-FFF2-40B4-BE49-F238E27FC236}">
                <a16:creationId xmlns:a16="http://schemas.microsoft.com/office/drawing/2014/main" id="{38FAE16F-D802-4FD7-8F62-425A17A31048}"/>
              </a:ext>
            </a:extLst>
          </p:cNvPr>
          <p:cNvSpPr txBox="1"/>
          <p:nvPr/>
        </p:nvSpPr>
        <p:spPr>
          <a:xfrm>
            <a:off x="7495011" y="3875059"/>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1</a:t>
            </a:r>
            <a:r>
              <a:rPr lang="ja-JP" altLang="en-US" sz="1600" dirty="0">
                <a:latin typeface="HGPｺﾞｼｯｸE" panose="020B0900000000000000" pitchFamily="50" charset="-128"/>
                <a:ea typeface="HGPｺﾞｼｯｸE" panose="020B0900000000000000" pitchFamily="50" charset="-128"/>
              </a:rPr>
              <a:t>年後期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22" name="テキスト ボックス 21">
            <a:extLst>
              <a:ext uri="{FF2B5EF4-FFF2-40B4-BE49-F238E27FC236}">
                <a16:creationId xmlns:a16="http://schemas.microsoft.com/office/drawing/2014/main" id="{2D79C0BF-7809-44F2-819A-A484091121E6}"/>
              </a:ext>
            </a:extLst>
          </p:cNvPr>
          <p:cNvSpPr txBox="1"/>
          <p:nvPr/>
        </p:nvSpPr>
        <p:spPr>
          <a:xfrm>
            <a:off x="5732409" y="3875059"/>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770288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12762" y="3529783"/>
            <a:ext cx="8880475" cy="3216047"/>
          </a:xfrm>
          <a:prstGeom prst="rect">
            <a:avLst/>
          </a:prstGeom>
          <a:solidFill>
            <a:srgbClr val="C5FFFF"/>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3" name="正方形/長方形 2"/>
          <p:cNvSpPr/>
          <p:nvPr/>
        </p:nvSpPr>
        <p:spPr>
          <a:xfrm>
            <a:off x="512764" y="306714"/>
            <a:ext cx="8880475" cy="3223068"/>
          </a:xfrm>
          <a:prstGeom prst="rect">
            <a:avLst/>
          </a:prstGeom>
          <a:solidFill>
            <a:srgbClr val="C5FFFF"/>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4" name="テキスト ボックス 3"/>
          <p:cNvSpPr txBox="1"/>
          <p:nvPr/>
        </p:nvSpPr>
        <p:spPr>
          <a:xfrm>
            <a:off x="766286" y="1546939"/>
            <a:ext cx="4503564" cy="1815882"/>
          </a:xfrm>
          <a:prstGeom prst="rect">
            <a:avLst/>
          </a:prstGeom>
          <a:noFill/>
        </p:spPr>
        <p:txBody>
          <a:bodyPr wrap="square" rtlCol="0">
            <a:spAutoFit/>
          </a:bodyPr>
          <a:lstStyle/>
          <a:p>
            <a:r>
              <a:rPr lang="ja-JP" altLang="en-US" sz="1600" dirty="0">
                <a:latin typeface="HGPｺﾞｼｯｸE"/>
                <a:ea typeface="HGPｺﾞｼｯｸE"/>
              </a:rPr>
              <a:t>プレイヤーの動きに合わせて敵の行動を制御しました。平行線上、上下を確認し、プレイヤーにもっとも近づけるルートを探索し、探索を終えたら動くように実装しました。</a:t>
            </a:r>
            <a:endParaRPr lang="en-US" altLang="ja-JP" sz="1600" dirty="0">
              <a:latin typeface="HGPｺﾞｼｯｸE"/>
              <a:ea typeface="HGPｺﾞｼｯｸE"/>
            </a:endParaRPr>
          </a:p>
          <a:p>
            <a:r>
              <a:rPr lang="ja-JP" altLang="en-US" sz="1600" dirty="0">
                <a:latin typeface="HGPｺﾞｼｯｸE"/>
                <a:ea typeface="HGPｺﾞｼｯｸE"/>
              </a:rPr>
              <a:t>キャラクターのアニメーションは</a:t>
            </a:r>
            <a:r>
              <a:rPr lang="en-US" altLang="ja-JP" sz="1600" dirty="0">
                <a:latin typeface="HGPｺﾞｼｯｸE"/>
                <a:ea typeface="HGPｺﾞｼｯｸE"/>
              </a:rPr>
              <a:t>STL</a:t>
            </a:r>
            <a:r>
              <a:rPr lang="ja-JP" altLang="en-US" sz="1600" dirty="0">
                <a:latin typeface="HGPｺﾞｼｯｸE"/>
                <a:ea typeface="HGPｺﾞｼｯｸE"/>
              </a:rPr>
              <a:t>の</a:t>
            </a:r>
            <a:r>
              <a:rPr lang="en-US" altLang="ja-JP" sz="1600" dirty="0">
                <a:latin typeface="HGPｺﾞｼｯｸE"/>
                <a:ea typeface="HGPｺﾞｼｯｸE"/>
              </a:rPr>
              <a:t>map</a:t>
            </a:r>
            <a:r>
              <a:rPr lang="ja-JP" altLang="en-US" sz="1600" dirty="0">
                <a:latin typeface="HGPｺﾞｼｯｸE"/>
                <a:ea typeface="HGPｺﾞｼｯｸE"/>
              </a:rPr>
              <a:t>を使い管理しました。現在いる場所の情報に合わせて、</a:t>
            </a:r>
            <a:r>
              <a:rPr lang="en-US" altLang="ja-JP" sz="1600" dirty="0">
                <a:latin typeface="HGPｺﾞｼｯｸE"/>
                <a:ea typeface="HGPｺﾞｼｯｸE"/>
              </a:rPr>
              <a:t>switch case</a:t>
            </a:r>
            <a:r>
              <a:rPr lang="ja-JP" altLang="en-US" sz="1600" dirty="0">
                <a:latin typeface="HGPｺﾞｼｯｸE"/>
                <a:ea typeface="HGPｺﾞｼｯｸE"/>
              </a:rPr>
              <a:t>文でアニメーションを変えています。</a:t>
            </a:r>
            <a:endParaRPr lang="en-US" altLang="ja-JP" sz="1600" dirty="0">
              <a:latin typeface="HGPｺﾞｼｯｸE"/>
              <a:ea typeface="HGPｺﾞｼｯｸE"/>
            </a:endParaRPr>
          </a:p>
        </p:txBody>
      </p:sp>
      <p:sp>
        <p:nvSpPr>
          <p:cNvPr id="11" name="テキスト ボックス 10"/>
          <p:cNvSpPr txBox="1"/>
          <p:nvPr/>
        </p:nvSpPr>
        <p:spPr>
          <a:xfrm>
            <a:off x="4621378" y="4754150"/>
            <a:ext cx="4577685" cy="1815882"/>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CPU</a:t>
            </a:r>
            <a:r>
              <a:rPr lang="ja-JP" altLang="en-US" sz="1600" dirty="0">
                <a:latin typeface="HGPｺﾞｼｯｸE" panose="020B0900000000000000" pitchFamily="50" charset="-128"/>
                <a:ea typeface="HGPｺﾞｼｯｸE" panose="020B0900000000000000" pitchFamily="50" charset="-128"/>
              </a:rPr>
              <a:t>対戦のできるオセロゲームを作りました。</a:t>
            </a:r>
            <a:endParaRPr lang="en-US" altLang="ja-JP" sz="1600" dirty="0">
              <a:latin typeface="HGPｺﾞｼｯｸE" panose="020B0900000000000000" pitchFamily="50" charset="-128"/>
              <a:ea typeface="HGPｺﾞｼｯｸE" panose="020B0900000000000000" pitchFamily="50" charset="-128"/>
            </a:endParaRPr>
          </a:p>
          <a:p>
            <a:r>
              <a:rPr lang="ja-JP" altLang="en-US" sz="1600" dirty="0">
                <a:latin typeface="HGPｺﾞｼｯｸE" panose="020B0900000000000000" pitchFamily="50" charset="-128"/>
                <a:ea typeface="HGPｺﾞｼｯｸE" panose="020B0900000000000000" pitchFamily="50" charset="-128"/>
              </a:rPr>
              <a:t>場所ごとに点数をつけ、次の手で一番高い点数のところに置く静的評価関数で行い、 簡単な</a:t>
            </a:r>
            <a:r>
              <a:rPr lang="en-US" altLang="ja-JP" sz="1600" dirty="0">
                <a:latin typeface="HGPｺﾞｼｯｸE" panose="020B0900000000000000" pitchFamily="50" charset="-128"/>
                <a:ea typeface="HGPｺﾞｼｯｸE" panose="020B0900000000000000" pitchFamily="50" charset="-128"/>
              </a:rPr>
              <a:t>AI</a:t>
            </a:r>
            <a:r>
              <a:rPr lang="ja-JP" altLang="en-US" sz="1600" dirty="0">
                <a:latin typeface="HGPｺﾞｼｯｸE" panose="020B0900000000000000" pitchFamily="50" charset="-128"/>
                <a:ea typeface="HGPｺﾞｼｯｸE" panose="020B0900000000000000" pitchFamily="50" charset="-128"/>
              </a:rPr>
              <a:t>を実装しました。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P2P</a:t>
            </a:r>
            <a:r>
              <a:rPr lang="ja-JP" altLang="en-US" sz="1600" dirty="0">
                <a:latin typeface="HGPｺﾞｼｯｸE" panose="020B0900000000000000" pitchFamily="50" charset="-128"/>
                <a:ea typeface="HGPｺﾞｼｯｸE" panose="020B0900000000000000" pitchFamily="50" charset="-128"/>
              </a:rPr>
              <a:t>のネットワーク通信を行い、駒を置いた場所の情報をやり取りしました。クラスメイトの作った</a:t>
            </a:r>
            <a:r>
              <a:rPr lang="en-US" altLang="ja-JP" sz="1600" dirty="0">
                <a:latin typeface="HGPｺﾞｼｯｸE" panose="020B0900000000000000" pitchFamily="50" charset="-128"/>
                <a:ea typeface="HGPｺﾞｼｯｸE" panose="020B0900000000000000" pitchFamily="50" charset="-128"/>
              </a:rPr>
              <a:t>AI</a:t>
            </a:r>
            <a:r>
              <a:rPr lang="ja-JP" altLang="en-US" sz="1600" dirty="0">
                <a:latin typeface="HGPｺﾞｼｯｸE" panose="020B0900000000000000" pitchFamily="50" charset="-128"/>
                <a:ea typeface="HGPｺﾞｼｯｸE" panose="020B0900000000000000" pitchFamily="50" charset="-128"/>
              </a:rPr>
              <a:t>と対戦も行いました。</a:t>
            </a:r>
            <a:endParaRPr lang="en-US" altLang="ja-JP" sz="1600" dirty="0">
              <a:latin typeface="HGPｺﾞｼｯｸE" panose="020B0900000000000000" pitchFamily="50" charset="-128"/>
              <a:ea typeface="HGPｺﾞｼｯｸE" panose="020B0900000000000000" pitchFamily="50" charset="-128"/>
            </a:endParaRPr>
          </a:p>
        </p:txBody>
      </p:sp>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t="5435" b="1886"/>
          <a:stretch/>
        </p:blipFill>
        <p:spPr>
          <a:xfrm>
            <a:off x="5625579" y="667973"/>
            <a:ext cx="3411930" cy="2507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角丸四角形 12"/>
          <p:cNvSpPr/>
          <p:nvPr/>
        </p:nvSpPr>
        <p:spPr>
          <a:xfrm>
            <a:off x="3779160" y="54111"/>
            <a:ext cx="2347677" cy="510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ja-JP" altLang="en-US"/>
          </a:p>
        </p:txBody>
      </p:sp>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t="4872"/>
          <a:stretch/>
        </p:blipFill>
        <p:spPr>
          <a:xfrm>
            <a:off x="849261" y="3884018"/>
            <a:ext cx="3416389" cy="250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図 15">
            <a:extLst>
              <a:ext uri="{FF2B5EF4-FFF2-40B4-BE49-F238E27FC236}">
                <a16:creationId xmlns:a16="http://schemas.microsoft.com/office/drawing/2014/main" id="{1AA38F35-127A-4553-AEBA-D6A07AA66D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83" t="5678" r="1091"/>
          <a:stretch/>
        </p:blipFill>
        <p:spPr>
          <a:xfrm>
            <a:off x="5760720" y="737639"/>
            <a:ext cx="3131821" cy="2358417"/>
          </a:xfrm>
          <a:prstGeom prst="rect">
            <a:avLst/>
          </a:prstGeom>
        </p:spPr>
      </p:pic>
      <p:sp>
        <p:nvSpPr>
          <p:cNvPr id="17" name="テキスト ボックス 16">
            <a:extLst>
              <a:ext uri="{FF2B5EF4-FFF2-40B4-BE49-F238E27FC236}">
                <a16:creationId xmlns:a16="http://schemas.microsoft.com/office/drawing/2014/main" id="{6598A6B3-E9DC-4E17-9C07-7FE8AAF79DBB}"/>
              </a:ext>
            </a:extLst>
          </p:cNvPr>
          <p:cNvSpPr txBox="1"/>
          <p:nvPr/>
        </p:nvSpPr>
        <p:spPr>
          <a:xfrm>
            <a:off x="4186008" y="41508"/>
            <a:ext cx="2049904" cy="584775"/>
          </a:xfrm>
          <a:prstGeom prst="rect">
            <a:avLst/>
          </a:prstGeom>
          <a:noFill/>
        </p:spPr>
        <p:txBody>
          <a:bodyPr wrap="square" rtlCol="0">
            <a:spAutoFit/>
          </a:bodyPr>
          <a:lstStyle/>
          <a:p>
            <a:r>
              <a:rPr lang="ja-JP" altLang="en-US" sz="3200" dirty="0">
                <a:solidFill>
                  <a:schemeClr val="bg1"/>
                </a:solidFill>
                <a:latin typeface="Arial Black" panose="020B0A04020102020204" pitchFamily="34" charset="0"/>
                <a:ea typeface="UD デジタル 教科書体 N-B" panose="02020700000000000000" pitchFamily="17" charset="-128"/>
              </a:rPr>
              <a:t>２年次</a:t>
            </a:r>
            <a:endParaRPr lang="en-US" altLang="ja-JP" sz="3200" dirty="0">
              <a:solidFill>
                <a:schemeClr val="bg1"/>
              </a:solidFill>
              <a:latin typeface="Arial Black" panose="020B0A04020102020204" pitchFamily="34" charset="0"/>
              <a:ea typeface="UD デジタル 教科書体 N-B" panose="02020700000000000000" pitchFamily="17" charset="-128"/>
            </a:endParaRPr>
          </a:p>
        </p:txBody>
      </p:sp>
      <p:sp>
        <p:nvSpPr>
          <p:cNvPr id="18" name="正方形/長方形 17">
            <a:extLst>
              <a:ext uri="{FF2B5EF4-FFF2-40B4-BE49-F238E27FC236}">
                <a16:creationId xmlns:a16="http://schemas.microsoft.com/office/drawing/2014/main" id="{5C8200C3-FFB1-462B-82BF-F960C1E1735A}"/>
              </a:ext>
            </a:extLst>
          </p:cNvPr>
          <p:cNvSpPr/>
          <p:nvPr/>
        </p:nvSpPr>
        <p:spPr>
          <a:xfrm>
            <a:off x="849262" y="677463"/>
            <a:ext cx="3305100" cy="834161"/>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19" name="テキスト ボックス 18">
            <a:extLst>
              <a:ext uri="{FF2B5EF4-FFF2-40B4-BE49-F238E27FC236}">
                <a16:creationId xmlns:a16="http://schemas.microsoft.com/office/drawing/2014/main" id="{60BB911E-185A-4123-8227-686E4B27B080}"/>
              </a:ext>
            </a:extLst>
          </p:cNvPr>
          <p:cNvSpPr txBox="1"/>
          <p:nvPr/>
        </p:nvSpPr>
        <p:spPr>
          <a:xfrm>
            <a:off x="2611864" y="673830"/>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2</a:t>
            </a:r>
            <a:r>
              <a:rPr lang="ja-JP" altLang="en-US" sz="1600" dirty="0">
                <a:latin typeface="HGPｺﾞｼｯｸE" panose="020B0900000000000000" pitchFamily="50" charset="-128"/>
                <a:ea typeface="HGPｺﾞｼｯｸE" panose="020B0900000000000000" pitchFamily="50" charset="-128"/>
              </a:rPr>
              <a:t>年前期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20" name="テキスト ボックス 19">
            <a:extLst>
              <a:ext uri="{FF2B5EF4-FFF2-40B4-BE49-F238E27FC236}">
                <a16:creationId xmlns:a16="http://schemas.microsoft.com/office/drawing/2014/main" id="{0B074CD8-9104-4E19-B136-176EB1E6988F}"/>
              </a:ext>
            </a:extLst>
          </p:cNvPr>
          <p:cNvSpPr txBox="1"/>
          <p:nvPr/>
        </p:nvSpPr>
        <p:spPr>
          <a:xfrm>
            <a:off x="849262" y="673830"/>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sp>
        <p:nvSpPr>
          <p:cNvPr id="21" name="正方形/長方形 20">
            <a:extLst>
              <a:ext uri="{FF2B5EF4-FFF2-40B4-BE49-F238E27FC236}">
                <a16:creationId xmlns:a16="http://schemas.microsoft.com/office/drawing/2014/main" id="{3D7A5525-461E-4D1E-B622-3B2B6A8B2693}"/>
              </a:ext>
            </a:extLst>
          </p:cNvPr>
          <p:cNvSpPr/>
          <p:nvPr/>
        </p:nvSpPr>
        <p:spPr>
          <a:xfrm>
            <a:off x="5732409" y="3875059"/>
            <a:ext cx="3305100" cy="817558"/>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22" name="テキスト ボックス 21">
            <a:extLst>
              <a:ext uri="{FF2B5EF4-FFF2-40B4-BE49-F238E27FC236}">
                <a16:creationId xmlns:a16="http://schemas.microsoft.com/office/drawing/2014/main" id="{38FAE16F-D802-4FD7-8F62-425A17A31048}"/>
              </a:ext>
            </a:extLst>
          </p:cNvPr>
          <p:cNvSpPr txBox="1"/>
          <p:nvPr/>
        </p:nvSpPr>
        <p:spPr>
          <a:xfrm>
            <a:off x="7495011" y="3875059"/>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2</a:t>
            </a:r>
            <a:r>
              <a:rPr lang="ja-JP" altLang="en-US" sz="1600" dirty="0">
                <a:latin typeface="HGPｺﾞｼｯｸE" panose="020B0900000000000000" pitchFamily="50" charset="-128"/>
                <a:ea typeface="HGPｺﾞｼｯｸE" panose="020B0900000000000000" pitchFamily="50" charset="-128"/>
              </a:rPr>
              <a:t>年後期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23" name="テキスト ボックス 22">
            <a:extLst>
              <a:ext uri="{FF2B5EF4-FFF2-40B4-BE49-F238E27FC236}">
                <a16:creationId xmlns:a16="http://schemas.microsoft.com/office/drawing/2014/main" id="{2D79C0BF-7809-44F2-819A-A484091121E6}"/>
              </a:ext>
            </a:extLst>
          </p:cNvPr>
          <p:cNvSpPr txBox="1"/>
          <p:nvPr/>
        </p:nvSpPr>
        <p:spPr>
          <a:xfrm>
            <a:off x="5732409" y="3875059"/>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spTree>
    <p:extLst>
      <p:ext uri="{BB962C8B-B14F-4D97-AF65-F5344CB8AC3E}">
        <p14:creationId xmlns:p14="http://schemas.microsoft.com/office/powerpoint/2010/main" val="23301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512764" y="306714"/>
            <a:ext cx="8880475" cy="3223068"/>
          </a:xfrm>
          <a:prstGeom prst="rect">
            <a:avLst/>
          </a:prstGeom>
          <a:solidFill>
            <a:srgbClr val="F7FCBA"/>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4" name="テキスト ボックス 3"/>
          <p:cNvSpPr txBox="1"/>
          <p:nvPr/>
        </p:nvSpPr>
        <p:spPr>
          <a:xfrm>
            <a:off x="766286" y="1556776"/>
            <a:ext cx="4503564" cy="1815882"/>
          </a:xfrm>
          <a:prstGeom prst="rect">
            <a:avLst/>
          </a:prstGeom>
          <a:noFill/>
        </p:spPr>
        <p:txBody>
          <a:bodyPr wrap="square" rtlCol="0">
            <a:spAutoFit/>
          </a:bodyPr>
          <a:lstStyle/>
          <a:p>
            <a:r>
              <a:rPr lang="ja-JP" altLang="en-US" sz="1600" dirty="0">
                <a:latin typeface="HGPｺﾞｼｯｸE" panose="020B0900000000000000" pitchFamily="50" charset="-128"/>
                <a:ea typeface="HGPｺﾞｼｯｸE" panose="020B0900000000000000" pitchFamily="50" charset="-128"/>
              </a:rPr>
              <a:t>敵の動きの実装に力を入れました。</a:t>
            </a:r>
            <a:endParaRPr lang="en-US" altLang="ja-JP" sz="1600" dirty="0">
              <a:latin typeface="HGPｺﾞｼｯｸE" panose="020B0900000000000000" pitchFamily="50" charset="-128"/>
              <a:ea typeface="HGPｺﾞｼｯｸE" panose="020B0900000000000000" pitchFamily="50" charset="-128"/>
            </a:endParaRPr>
          </a:p>
          <a:p>
            <a:r>
              <a:rPr lang="ja-JP" altLang="en-US" sz="1600" dirty="0">
                <a:latin typeface="HGPｺﾞｼｯｸE" panose="020B0900000000000000" pitchFamily="50" charset="-128"/>
                <a:ea typeface="HGPｺﾞｼｯｸE" panose="020B0900000000000000" pitchFamily="50" charset="-128"/>
              </a:rPr>
              <a:t>本物に近い動きになるように、</a:t>
            </a:r>
            <a:r>
              <a:rPr lang="en-US" altLang="ja-JP" sz="1600" dirty="0">
                <a:latin typeface="HGPｺﾞｼｯｸE" panose="020B0900000000000000" pitchFamily="50" charset="-128"/>
                <a:ea typeface="HGPｺﾞｼｯｸE" panose="020B0900000000000000" pitchFamily="50" charset="-128"/>
              </a:rPr>
              <a:t>sigmoid</a:t>
            </a:r>
            <a:r>
              <a:rPr lang="ja-JP" altLang="en-US" sz="1600" dirty="0">
                <a:latin typeface="HGPｺﾞｼｯｸE" panose="020B0900000000000000" pitchFamily="50" charset="-128"/>
                <a:ea typeface="HGPｺﾞｼｯｸE" panose="020B0900000000000000" pitchFamily="50" charset="-128"/>
              </a:rPr>
              <a:t>関数を使って</a:t>
            </a:r>
            <a:r>
              <a:rPr lang="en-US" altLang="ja-JP" sz="1600" dirty="0">
                <a:latin typeface="HGPｺﾞｼｯｸE" panose="020B0900000000000000" pitchFamily="50" charset="-128"/>
                <a:ea typeface="HGPｺﾞｼｯｸE" panose="020B0900000000000000" pitchFamily="50" charset="-128"/>
              </a:rPr>
              <a:t>S</a:t>
            </a:r>
            <a:r>
              <a:rPr lang="ja-JP" altLang="en-US" sz="1600" dirty="0">
                <a:latin typeface="HGPｺﾞｼｯｸE" panose="020B0900000000000000" pitchFamily="50" charset="-128"/>
                <a:ea typeface="HGPｺﾞｼｯｸE" panose="020B0900000000000000" pitchFamily="50" charset="-128"/>
              </a:rPr>
              <a:t>字型の動きを作ったり、移動後に広がったり縮まったりする動きも実装しました。</a:t>
            </a:r>
            <a:endParaRPr lang="en-US" altLang="ja-JP" sz="1600" dirty="0">
              <a:latin typeface="HGPｺﾞｼｯｸE" panose="020B0900000000000000" pitchFamily="50" charset="-128"/>
              <a:ea typeface="HGPｺﾞｼｯｸE" panose="020B0900000000000000" pitchFamily="50" charset="-128"/>
            </a:endParaRPr>
          </a:p>
          <a:p>
            <a:r>
              <a:rPr lang="ja-JP" altLang="en-US" sz="1600" dirty="0">
                <a:latin typeface="HGPｺﾞｼｯｸE" panose="020B0900000000000000" pitchFamily="50" charset="-128"/>
                <a:ea typeface="HGPｺﾞｼｯｸE" panose="020B0900000000000000" pitchFamily="50" charset="-128"/>
              </a:rPr>
              <a:t>計算する部分で分からない部分がありましたが、理解するまで紙に書いて計算し、友達に説明して合っているか確認しながら実装しました。</a:t>
            </a:r>
          </a:p>
        </p:txBody>
      </p:sp>
      <p:sp>
        <p:nvSpPr>
          <p:cNvPr id="18" name="正方形/長方形 17">
            <a:extLst>
              <a:ext uri="{FF2B5EF4-FFF2-40B4-BE49-F238E27FC236}">
                <a16:creationId xmlns:a16="http://schemas.microsoft.com/office/drawing/2014/main" id="{5C8200C3-FFB1-462B-82BF-F960C1E1735A}"/>
              </a:ext>
            </a:extLst>
          </p:cNvPr>
          <p:cNvSpPr/>
          <p:nvPr/>
        </p:nvSpPr>
        <p:spPr>
          <a:xfrm>
            <a:off x="849262" y="677463"/>
            <a:ext cx="3305100" cy="834161"/>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6" name="テキスト ボックス 5"/>
          <p:cNvSpPr txBox="1"/>
          <p:nvPr/>
        </p:nvSpPr>
        <p:spPr>
          <a:xfrm>
            <a:off x="2611864" y="673830"/>
            <a:ext cx="1574145" cy="861774"/>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3</a:t>
            </a:r>
            <a:r>
              <a:rPr lang="ja-JP" altLang="en-US" sz="1600" dirty="0">
                <a:latin typeface="HGPｺﾞｼｯｸE" panose="020B0900000000000000" pitchFamily="50" charset="-128"/>
                <a:ea typeface="HGPｺﾞｼｯｸE" panose="020B0900000000000000" pitchFamily="50" charset="-128"/>
              </a:rPr>
              <a:t>年前期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DX</a:t>
            </a:r>
            <a:r>
              <a:rPr lang="ja-JP" altLang="en-US" sz="1600" dirty="0">
                <a:latin typeface="HGPｺﾞｼｯｸE" panose="020B0900000000000000" pitchFamily="50" charset="-128"/>
                <a:ea typeface="HGPｺﾞｼｯｸE" panose="020B0900000000000000" pitchFamily="50" charset="-128"/>
              </a:rPr>
              <a:t>ライブラリ</a:t>
            </a:r>
          </a:p>
        </p:txBody>
      </p:sp>
      <p:sp>
        <p:nvSpPr>
          <p:cNvPr id="7" name="テキスト ボックス 6"/>
          <p:cNvSpPr txBox="1"/>
          <p:nvPr/>
        </p:nvSpPr>
        <p:spPr>
          <a:xfrm>
            <a:off x="849262" y="673830"/>
            <a:ext cx="1673822" cy="861774"/>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使用ライブラリ</a:t>
            </a:r>
          </a:p>
        </p:txBody>
      </p:sp>
      <p:pic>
        <p:nvPicPr>
          <p:cNvPr id="12" name="図 1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t="5435" b="1886"/>
          <a:stretch/>
        </p:blipFill>
        <p:spPr>
          <a:xfrm>
            <a:off x="5625579" y="667973"/>
            <a:ext cx="3411930" cy="2507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角丸四角形 13"/>
          <p:cNvSpPr/>
          <p:nvPr/>
        </p:nvSpPr>
        <p:spPr>
          <a:xfrm>
            <a:off x="3779160" y="55160"/>
            <a:ext cx="2347677" cy="50310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ja-JP" altLang="en-US"/>
          </a:p>
        </p:txBody>
      </p:sp>
      <p:pic>
        <p:nvPicPr>
          <p:cNvPr id="8" name="図 7">
            <a:extLst>
              <a:ext uri="{FF2B5EF4-FFF2-40B4-BE49-F238E27FC236}">
                <a16:creationId xmlns:a16="http://schemas.microsoft.com/office/drawing/2014/main" id="{5E0AD3DF-10A7-47BA-A228-696F96ACF7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 t="5712" r="446"/>
          <a:stretch/>
        </p:blipFill>
        <p:spPr>
          <a:xfrm>
            <a:off x="5821680" y="781050"/>
            <a:ext cx="3032760" cy="2284987"/>
          </a:xfrm>
          <a:prstGeom prst="rect">
            <a:avLst/>
          </a:prstGeom>
        </p:spPr>
      </p:pic>
      <p:sp>
        <p:nvSpPr>
          <p:cNvPr id="10" name="テキスト ボックス 9">
            <a:extLst>
              <a:ext uri="{FF2B5EF4-FFF2-40B4-BE49-F238E27FC236}">
                <a16:creationId xmlns:a16="http://schemas.microsoft.com/office/drawing/2014/main" id="{89B20425-92D5-40CC-81FD-2E8B18AC32F4}"/>
              </a:ext>
            </a:extLst>
          </p:cNvPr>
          <p:cNvSpPr txBox="1"/>
          <p:nvPr/>
        </p:nvSpPr>
        <p:spPr>
          <a:xfrm>
            <a:off x="4186008" y="41508"/>
            <a:ext cx="2049904" cy="584775"/>
          </a:xfrm>
          <a:prstGeom prst="rect">
            <a:avLst/>
          </a:prstGeom>
          <a:noFill/>
        </p:spPr>
        <p:txBody>
          <a:bodyPr wrap="square" rtlCol="0">
            <a:spAutoFit/>
          </a:bodyPr>
          <a:lstStyle/>
          <a:p>
            <a:r>
              <a:rPr lang="ja-JP" altLang="en-US" sz="3200" dirty="0">
                <a:solidFill>
                  <a:schemeClr val="bg1"/>
                </a:solidFill>
                <a:latin typeface="Arial Black" panose="020B0A04020102020204" pitchFamily="34" charset="0"/>
                <a:ea typeface="UD デジタル 教科書体 N-B" panose="02020700000000000000" pitchFamily="17" charset="-128"/>
              </a:rPr>
              <a:t>３年次</a:t>
            </a:r>
            <a:endParaRPr lang="en-US" altLang="ja-JP" sz="3200" dirty="0">
              <a:solidFill>
                <a:schemeClr val="bg1"/>
              </a:solidFill>
              <a:latin typeface="Arial Black" panose="020B0A04020102020204" pitchFamily="34" charset="0"/>
              <a:ea typeface="UD デジタル 教科書体 N-B" panose="02020700000000000000" pitchFamily="17" charset="-128"/>
            </a:endParaRPr>
          </a:p>
        </p:txBody>
      </p:sp>
      <p:sp>
        <p:nvSpPr>
          <p:cNvPr id="11" name="正方形/長方形 10"/>
          <p:cNvSpPr/>
          <p:nvPr/>
        </p:nvSpPr>
        <p:spPr>
          <a:xfrm>
            <a:off x="512760" y="3536803"/>
            <a:ext cx="8880475" cy="3223068"/>
          </a:xfrm>
          <a:prstGeom prst="rect">
            <a:avLst/>
          </a:prstGeom>
          <a:solidFill>
            <a:srgbClr val="F7FCBA"/>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13" name="正方形/長方形 12">
            <a:extLst>
              <a:ext uri="{FF2B5EF4-FFF2-40B4-BE49-F238E27FC236}">
                <a16:creationId xmlns:a16="http://schemas.microsoft.com/office/drawing/2014/main" id="{3D7A5525-461E-4D1E-B622-3B2B6A8B2693}"/>
              </a:ext>
            </a:extLst>
          </p:cNvPr>
          <p:cNvSpPr/>
          <p:nvPr/>
        </p:nvSpPr>
        <p:spPr>
          <a:xfrm>
            <a:off x="5521124" y="3875059"/>
            <a:ext cx="3516385" cy="1063649"/>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15" name="テキスト ボックス 14">
            <a:extLst>
              <a:ext uri="{FF2B5EF4-FFF2-40B4-BE49-F238E27FC236}">
                <a16:creationId xmlns:a16="http://schemas.microsoft.com/office/drawing/2014/main" id="{38FAE16F-D802-4FD7-8F62-425A17A31048}"/>
              </a:ext>
            </a:extLst>
          </p:cNvPr>
          <p:cNvSpPr txBox="1"/>
          <p:nvPr/>
        </p:nvSpPr>
        <p:spPr>
          <a:xfrm>
            <a:off x="7495011" y="3875059"/>
            <a:ext cx="1574145" cy="1077218"/>
          </a:xfrm>
          <a:prstGeom prst="rect">
            <a:avLst/>
          </a:prstGeom>
          <a:noFill/>
        </p:spPr>
        <p:txBody>
          <a:bodyPr wrap="square" rtlCol="0">
            <a:spAutoFit/>
          </a:bodyPr>
          <a:lstStyle/>
          <a:p>
            <a:r>
              <a:rPr lang="en-US" altLang="ja-JP" sz="1600" dirty="0">
                <a:latin typeface="HGPｺﾞｼｯｸE" panose="020B0900000000000000" pitchFamily="50" charset="-128"/>
                <a:ea typeface="HGPｺﾞｼｯｸE" panose="020B0900000000000000" pitchFamily="50" charset="-128"/>
              </a:rPr>
              <a:t>3</a:t>
            </a:r>
            <a:r>
              <a:rPr lang="ja-JP" altLang="en-US" sz="1600" dirty="0">
                <a:latin typeface="HGPｺﾞｼｯｸE" panose="020B0900000000000000" pitchFamily="50" charset="-128"/>
                <a:ea typeface="HGPｺﾞｼｯｸE" panose="020B0900000000000000" pitchFamily="50" charset="-128"/>
              </a:rPr>
              <a:t>年後期</a:t>
            </a:r>
            <a:endParaRPr lang="en-US" altLang="ja-JP" sz="1600" dirty="0">
              <a:latin typeface="HGPｺﾞｼｯｸE" panose="020B0900000000000000" pitchFamily="50" charset="-128"/>
              <a:ea typeface="HGPｺﾞｼｯｸE" panose="020B0900000000000000" pitchFamily="50" charset="-128"/>
            </a:endParaRPr>
          </a:p>
          <a:p>
            <a:r>
              <a:rPr lang="en-US" altLang="ja-JP" sz="1600" dirty="0">
                <a:latin typeface="HGPｺﾞｼｯｸE" panose="020B0900000000000000" pitchFamily="50" charset="-128"/>
                <a:ea typeface="HGPｺﾞｼｯｸE" panose="020B0900000000000000" pitchFamily="50" charset="-128"/>
              </a:rPr>
              <a:t>C++</a:t>
            </a:r>
          </a:p>
          <a:p>
            <a:r>
              <a:rPr lang="en-US" altLang="ja-JP" sz="1600" dirty="0">
                <a:latin typeface="HGPｺﾞｼｯｸE" panose="020B0900000000000000" pitchFamily="50" charset="-128"/>
                <a:ea typeface="HGPｺﾞｼｯｸE" panose="020B0900000000000000" pitchFamily="50" charset="-128"/>
              </a:rPr>
              <a:t>Cocos2d-x</a:t>
            </a:r>
          </a:p>
          <a:p>
            <a:r>
              <a:rPr lang="en-US" altLang="ja-JP" sz="1600" dirty="0">
                <a:latin typeface="HGPｺﾞｼｯｸE" panose="020B0900000000000000" pitchFamily="50" charset="-128"/>
                <a:ea typeface="HGPｺﾞｼｯｸE" panose="020B0900000000000000" pitchFamily="50" charset="-128"/>
              </a:rPr>
              <a:t>Win32</a:t>
            </a:r>
            <a:r>
              <a:rPr lang="ja-JP" altLang="en-US" sz="1600" dirty="0">
                <a:latin typeface="HGPｺﾞｼｯｸE" panose="020B0900000000000000" pitchFamily="50" charset="-128"/>
                <a:ea typeface="HGPｺﾞｼｯｸE" panose="020B0900000000000000" pitchFamily="50" charset="-128"/>
              </a:rPr>
              <a:t>、</a:t>
            </a:r>
            <a:r>
              <a:rPr lang="en-US" altLang="ja-JP" sz="1600" dirty="0">
                <a:latin typeface="HGPｺﾞｼｯｸE" panose="020B0900000000000000" pitchFamily="50" charset="-128"/>
                <a:ea typeface="HGPｺﾞｼｯｸE" panose="020B0900000000000000" pitchFamily="50" charset="-128"/>
              </a:rPr>
              <a:t>Android</a:t>
            </a:r>
            <a:endParaRPr lang="ja-JP" altLang="en-US" sz="1600" dirty="0">
              <a:latin typeface="HGPｺﾞｼｯｸE" panose="020B0900000000000000" pitchFamily="50" charset="-128"/>
              <a:ea typeface="HGPｺﾞｼｯｸE" panose="020B0900000000000000" pitchFamily="50" charset="-128"/>
            </a:endParaRPr>
          </a:p>
        </p:txBody>
      </p:sp>
      <p:sp>
        <p:nvSpPr>
          <p:cNvPr id="16" name="テキスト ボックス 15">
            <a:extLst>
              <a:ext uri="{FF2B5EF4-FFF2-40B4-BE49-F238E27FC236}">
                <a16:creationId xmlns:a16="http://schemas.microsoft.com/office/drawing/2014/main" id="{2D79C0BF-7809-44F2-819A-A484091121E6}"/>
              </a:ext>
            </a:extLst>
          </p:cNvPr>
          <p:cNvSpPr txBox="1"/>
          <p:nvPr/>
        </p:nvSpPr>
        <p:spPr>
          <a:xfrm>
            <a:off x="5384066" y="3875059"/>
            <a:ext cx="2022165" cy="1077218"/>
          </a:xfrm>
          <a:prstGeom prst="rect">
            <a:avLst/>
          </a:prstGeom>
          <a:noFill/>
        </p:spPr>
        <p:txBody>
          <a:bodyPr wrap="square" rtlCol="0">
            <a:spAutoFit/>
          </a:bodyPr>
          <a:lstStyle/>
          <a:p>
            <a:pPr algn="r"/>
            <a:r>
              <a:rPr lang="ja-JP" altLang="en-US" sz="1600" dirty="0">
                <a:latin typeface="HGPｺﾞｼｯｸE" panose="020B0900000000000000" pitchFamily="50" charset="-128"/>
                <a:ea typeface="HGPｺﾞｼｯｸE" panose="020B0900000000000000" pitchFamily="50" charset="-128"/>
              </a:rPr>
              <a:t>制作時期</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使用言語</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使用フレームワーク</a:t>
            </a:r>
            <a:endParaRPr lang="en-US" altLang="ja-JP" sz="1600" dirty="0">
              <a:latin typeface="HGPｺﾞｼｯｸE" panose="020B0900000000000000" pitchFamily="50" charset="-128"/>
              <a:ea typeface="HGPｺﾞｼｯｸE" panose="020B0900000000000000" pitchFamily="50" charset="-128"/>
            </a:endParaRPr>
          </a:p>
          <a:p>
            <a:pPr algn="r"/>
            <a:r>
              <a:rPr lang="ja-JP" altLang="en-US" sz="1600" dirty="0">
                <a:latin typeface="HGPｺﾞｼｯｸE" panose="020B0900000000000000" pitchFamily="50" charset="-128"/>
                <a:ea typeface="HGPｺﾞｼｯｸE" panose="020B0900000000000000" pitchFamily="50" charset="-128"/>
              </a:rPr>
              <a:t>動作環境</a:t>
            </a:r>
          </a:p>
        </p:txBody>
      </p:sp>
      <p:sp>
        <p:nvSpPr>
          <p:cNvPr id="19" name="テキスト ボックス 18"/>
          <p:cNvSpPr txBox="1"/>
          <p:nvPr/>
        </p:nvSpPr>
        <p:spPr>
          <a:xfrm>
            <a:off x="4621378" y="4938708"/>
            <a:ext cx="4577685" cy="1815882"/>
          </a:xfrm>
          <a:prstGeom prst="rect">
            <a:avLst/>
          </a:prstGeom>
          <a:noFill/>
        </p:spPr>
        <p:txBody>
          <a:bodyPr wrap="square" rtlCol="0">
            <a:spAutoFit/>
          </a:bodyPr>
          <a:lstStyle/>
          <a:p>
            <a:r>
              <a:rPr lang="ja-JP" altLang="en-US" sz="1600" dirty="0">
                <a:latin typeface="HGPｺﾞｼｯｸE" panose="020B0900000000000000" pitchFamily="50" charset="-128"/>
                <a:ea typeface="HGPｺﾞｼｯｸE" panose="020B0900000000000000" pitchFamily="50" charset="-128"/>
              </a:rPr>
              <a:t>初めて使うフレームワークだったため、調べながら制作しました。　　　　　　　を利用して移動や左右反転などを簡単に実装することができました。</a:t>
            </a:r>
            <a:endParaRPr lang="en-US" altLang="ja-JP" sz="1600" dirty="0">
              <a:latin typeface="HGPｺﾞｼｯｸE" panose="020B0900000000000000" pitchFamily="50" charset="-128"/>
              <a:ea typeface="HGPｺﾞｼｯｸE" panose="020B0900000000000000" pitchFamily="50" charset="-128"/>
            </a:endParaRPr>
          </a:p>
          <a:p>
            <a:r>
              <a:rPr lang="ja-JP" altLang="en-US" sz="1600" dirty="0">
                <a:latin typeface="HGPｺﾞｼｯｸE" panose="020B0900000000000000" pitchFamily="50" charset="-128"/>
                <a:ea typeface="HGPｺﾞｼｯｸE" panose="020B0900000000000000" pitchFamily="50" charset="-128"/>
              </a:rPr>
              <a:t>動きの制御では、プレイヤー以外のキャラにも使えるように動きを関数オブジェクトにし、情報を渡して動くようにしました。次の動きが可能であるかどうかも判断し、不自然な動きを無くすことが出来ました。</a:t>
            </a:r>
            <a:endParaRPr lang="en-US" altLang="ja-JP" sz="1600" dirty="0">
              <a:latin typeface="HGPｺﾞｼｯｸE" panose="020B0900000000000000" pitchFamily="50" charset="-128"/>
              <a:ea typeface="HGPｺﾞｼｯｸE" panose="020B0900000000000000" pitchFamily="50" charset="-128"/>
            </a:endParaRPr>
          </a:p>
        </p:txBody>
      </p:sp>
      <p:pic>
        <p:nvPicPr>
          <p:cNvPr id="20" name="図 19">
            <a:extLst>
              <a:ext uri="{FF2B5EF4-FFF2-40B4-BE49-F238E27FC236}">
                <a16:creationId xmlns:a16="http://schemas.microsoft.com/office/drawing/2014/main" id="{70372724-CF50-4D2C-8E7A-3F54306F0BEA}"/>
              </a:ext>
            </a:extLst>
          </p:cNvPr>
          <p:cNvPicPr>
            <a:picLocks noChangeAspect="1"/>
          </p:cNvPicPr>
          <p:nvPr/>
        </p:nvPicPr>
        <p:blipFill rotWithShape="1">
          <a:blip r:embed="rId5"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5435" b="1886"/>
          <a:stretch/>
        </p:blipFill>
        <p:spPr>
          <a:xfrm>
            <a:off x="861105" y="3884019"/>
            <a:ext cx="3411930" cy="2507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図 4">
            <a:extLst>
              <a:ext uri="{FF2B5EF4-FFF2-40B4-BE49-F238E27FC236}">
                <a16:creationId xmlns:a16="http://schemas.microsoft.com/office/drawing/2014/main" id="{AA860814-8516-4DCE-996D-2160D957216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03739" y="4235417"/>
            <a:ext cx="3325778" cy="1825840"/>
          </a:xfrm>
          <a:prstGeom prst="rect">
            <a:avLst/>
          </a:prstGeom>
        </p:spPr>
      </p:pic>
      <p:sp>
        <p:nvSpPr>
          <p:cNvPr id="22" name="テキスト ボックス 21">
            <a:extLst>
              <a:ext uri="{FF2B5EF4-FFF2-40B4-BE49-F238E27FC236}">
                <a16:creationId xmlns:a16="http://schemas.microsoft.com/office/drawing/2014/main" id="{C2C70545-E341-4A2C-8251-92525799AE93}"/>
              </a:ext>
            </a:extLst>
          </p:cNvPr>
          <p:cNvSpPr txBox="1"/>
          <p:nvPr/>
        </p:nvSpPr>
        <p:spPr>
          <a:xfrm>
            <a:off x="5880934" y="5190556"/>
            <a:ext cx="1047902" cy="338554"/>
          </a:xfrm>
          <a:prstGeom prst="rect">
            <a:avLst/>
          </a:prstGeom>
          <a:noFill/>
        </p:spPr>
        <p:txBody>
          <a:bodyPr wrap="square" rtlCol="0">
            <a:spAutoFit/>
          </a:bodyPr>
          <a:lstStyle/>
          <a:p>
            <a:r>
              <a:rPr lang="en-US" altLang="ja-JP" sz="1600" dirty="0" err="1">
                <a:latin typeface="HGPｺﾞｼｯｸE" panose="020B0900000000000000" pitchFamily="50" charset="-128"/>
                <a:ea typeface="HGPｺﾞｼｯｸE" panose="020B0900000000000000" pitchFamily="50" charset="-128"/>
              </a:rPr>
              <a:t>runAction</a:t>
            </a:r>
            <a:endParaRPr lang="en-US" altLang="ja-JP" sz="16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406203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512764" y="121921"/>
            <a:ext cx="8880475" cy="6623908"/>
          </a:xfrm>
          <a:prstGeom prst="rect">
            <a:avLst/>
          </a:prstGeom>
          <a:solidFill>
            <a:srgbClr val="CCFFCC"/>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grpSp>
        <p:nvGrpSpPr>
          <p:cNvPr id="30" name="グループ化 29"/>
          <p:cNvGrpSpPr/>
          <p:nvPr/>
        </p:nvGrpSpPr>
        <p:grpSpPr>
          <a:xfrm>
            <a:off x="876298" y="1313209"/>
            <a:ext cx="8098723" cy="4898512"/>
            <a:chOff x="492000" y="1422030"/>
            <a:chExt cx="8098723" cy="4898512"/>
          </a:xfrm>
        </p:grpSpPr>
        <p:sp>
          <p:nvSpPr>
            <p:cNvPr id="31" name="正方形/長方形 30"/>
            <p:cNvSpPr/>
            <p:nvPr/>
          </p:nvSpPr>
          <p:spPr>
            <a:xfrm>
              <a:off x="492001" y="1422031"/>
              <a:ext cx="3834246" cy="2246969"/>
            </a:xfrm>
            <a:prstGeom prst="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p>
          </p:txBody>
        </p:sp>
        <p:sp>
          <p:nvSpPr>
            <p:cNvPr id="32" name="正方形/長方形 31"/>
            <p:cNvSpPr/>
            <p:nvPr/>
          </p:nvSpPr>
          <p:spPr>
            <a:xfrm>
              <a:off x="4681473" y="1422030"/>
              <a:ext cx="3904840" cy="2246970"/>
            </a:xfrm>
            <a:prstGeom prst="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p>
          </p:txBody>
        </p:sp>
        <p:sp>
          <p:nvSpPr>
            <p:cNvPr id="33" name="正方形/長方形 32"/>
            <p:cNvSpPr/>
            <p:nvPr/>
          </p:nvSpPr>
          <p:spPr>
            <a:xfrm>
              <a:off x="492000" y="4105804"/>
              <a:ext cx="3834246" cy="2214738"/>
            </a:xfrm>
            <a:prstGeom prst="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p>
          </p:txBody>
        </p:sp>
        <p:sp>
          <p:nvSpPr>
            <p:cNvPr id="34" name="正方形/長方形 33"/>
            <p:cNvSpPr/>
            <p:nvPr/>
          </p:nvSpPr>
          <p:spPr>
            <a:xfrm>
              <a:off x="4681062" y="4102816"/>
              <a:ext cx="3909661" cy="2217726"/>
            </a:xfrm>
            <a:prstGeom prst="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a:p>
          </p:txBody>
        </p:sp>
        <p:sp>
          <p:nvSpPr>
            <p:cNvPr id="35" name="テキスト ボックス 34"/>
            <p:cNvSpPr txBox="1"/>
            <p:nvPr/>
          </p:nvSpPr>
          <p:spPr>
            <a:xfrm>
              <a:off x="5209513" y="1532295"/>
              <a:ext cx="2730931" cy="400110"/>
            </a:xfrm>
            <a:prstGeom prst="rect">
              <a:avLst/>
            </a:prstGeom>
            <a:noFill/>
          </p:spPr>
          <p:txBody>
            <a:bodyPr wrap="square" rtlCol="0">
              <a:spAutoFit/>
            </a:bodyPr>
            <a:lstStyle/>
            <a:p>
              <a:r>
                <a:rPr lang="ja-JP" altLang="en-US" sz="2000" dirty="0">
                  <a:latin typeface="HGｺﾞｼｯｸE" panose="020B0909000000000000" pitchFamily="49" charset="-128"/>
                  <a:ea typeface="HGｺﾞｼｯｸE" panose="020B0909000000000000" pitchFamily="49" charset="-128"/>
                </a:rPr>
                <a:t>モンキーハンティング</a:t>
              </a:r>
            </a:p>
          </p:txBody>
        </p:sp>
        <p:sp>
          <p:nvSpPr>
            <p:cNvPr id="36" name="テキスト ボックス 35"/>
            <p:cNvSpPr txBox="1"/>
            <p:nvPr/>
          </p:nvSpPr>
          <p:spPr>
            <a:xfrm>
              <a:off x="6504687" y="1991848"/>
              <a:ext cx="2007297" cy="1384995"/>
            </a:xfrm>
            <a:prstGeom prst="rect">
              <a:avLst/>
            </a:prstGeom>
            <a:noFill/>
          </p:spPr>
          <p:txBody>
            <a:bodyPr wrap="square" rtlCol="0">
              <a:spAutoFit/>
            </a:bodyPr>
            <a:lstStyle/>
            <a:p>
              <a:r>
                <a:rPr lang="ja-JP" altLang="en-US" sz="1400" dirty="0">
                  <a:latin typeface="HGPｺﾞｼｯｸE" panose="020B0900000000000000" pitchFamily="50" charset="-128"/>
                  <a:ea typeface="HGPｺﾞｼｯｸE" panose="020B0900000000000000" pitchFamily="50" charset="-128"/>
                </a:rPr>
                <a:t>落下するキャラクターに石を当てる課題です。</a:t>
              </a:r>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重力がある中での物体の動きを学びました。</a:t>
              </a:r>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角度計算では</a:t>
              </a:r>
              <a:r>
                <a:rPr lang="en-US" altLang="ja-JP" sz="1400" dirty="0">
                  <a:latin typeface="HGPｺﾞｼｯｸE" panose="020B0900000000000000" pitchFamily="50" charset="-128"/>
                  <a:ea typeface="HGPｺﾞｼｯｸE" panose="020B0900000000000000" pitchFamily="50" charset="-128"/>
                </a:rPr>
                <a:t>Atan2</a:t>
              </a:r>
              <a:r>
                <a:rPr lang="ja-JP" altLang="en-US" sz="1400" dirty="0">
                  <a:latin typeface="HGPｺﾞｼｯｸE" panose="020B0900000000000000" pitchFamily="50" charset="-128"/>
                  <a:ea typeface="HGPｺﾞｼｯｸE" panose="020B0900000000000000" pitchFamily="50" charset="-128"/>
                </a:rPr>
                <a:t> を使用しています。</a:t>
              </a:r>
            </a:p>
          </p:txBody>
        </p:sp>
        <p:sp>
          <p:nvSpPr>
            <p:cNvPr id="38" name="テキスト ボックス 37"/>
            <p:cNvSpPr txBox="1"/>
            <p:nvPr/>
          </p:nvSpPr>
          <p:spPr>
            <a:xfrm>
              <a:off x="6603094" y="4666579"/>
              <a:ext cx="1800000" cy="307777"/>
            </a:xfrm>
            <a:prstGeom prst="rect">
              <a:avLst/>
            </a:prstGeom>
            <a:noFill/>
          </p:spPr>
          <p:txBody>
            <a:bodyPr wrap="square" rtlCol="0">
              <a:spAutoFit/>
            </a:bodyPr>
            <a:lstStyle/>
            <a:p>
              <a:endParaRPr lang="en-US" altLang="ja-JP" sz="1400" dirty="0">
                <a:latin typeface="HGPｺﾞｼｯｸE" panose="020B0900000000000000" pitchFamily="50" charset="-128"/>
                <a:ea typeface="HGPｺﾞｼｯｸE" panose="020B0900000000000000" pitchFamily="50" charset="-128"/>
              </a:endParaRPr>
            </a:p>
          </p:txBody>
        </p:sp>
        <p:sp>
          <p:nvSpPr>
            <p:cNvPr id="39" name="テキスト ボックス 38"/>
            <p:cNvSpPr txBox="1"/>
            <p:nvPr/>
          </p:nvSpPr>
          <p:spPr>
            <a:xfrm>
              <a:off x="1470941" y="4218829"/>
              <a:ext cx="1699259" cy="400110"/>
            </a:xfrm>
            <a:prstGeom prst="rect">
              <a:avLst/>
            </a:prstGeom>
            <a:noFill/>
          </p:spPr>
          <p:txBody>
            <a:bodyPr wrap="square" rtlCol="0">
              <a:spAutoFit/>
            </a:bodyPr>
            <a:lstStyle/>
            <a:p>
              <a:r>
                <a:rPr lang="ja-JP" altLang="en-US" sz="2000" dirty="0">
                  <a:latin typeface="HGSｺﾞｼｯｸE" panose="020B0900000000000000" pitchFamily="50" charset="-128"/>
                  <a:ea typeface="HGSｺﾞｼｯｸE" panose="020B0900000000000000" pitchFamily="50" charset="-128"/>
                </a:rPr>
                <a:t>ビリヤード</a:t>
              </a:r>
            </a:p>
          </p:txBody>
        </p:sp>
        <p:sp>
          <p:nvSpPr>
            <p:cNvPr id="40" name="テキスト ボックス 39"/>
            <p:cNvSpPr txBox="1"/>
            <p:nvPr/>
          </p:nvSpPr>
          <p:spPr>
            <a:xfrm>
              <a:off x="2318949" y="4666579"/>
              <a:ext cx="1891913" cy="1384995"/>
            </a:xfrm>
            <a:prstGeom prst="rect">
              <a:avLst/>
            </a:prstGeom>
            <a:noFill/>
          </p:spPr>
          <p:txBody>
            <a:bodyPr wrap="square" rtlCol="0">
              <a:spAutoFit/>
            </a:bodyPr>
            <a:lstStyle/>
            <a:p>
              <a:r>
                <a:rPr lang="ja-JP" altLang="en-US" sz="1400" dirty="0">
                  <a:latin typeface="HGPｺﾞｼｯｸE" panose="020B0900000000000000" pitchFamily="50" charset="-128"/>
                  <a:ea typeface="HGPｺﾞｼｯｸE" panose="020B0900000000000000" pitchFamily="50" charset="-128"/>
                </a:rPr>
                <a:t>衝突時に内積を使用して球のベクトルを決め、ビリヤードの球の動きを作っています。</a:t>
              </a:r>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ゼロ除算が起きないようにしています。</a:t>
              </a:r>
              <a:endParaRPr lang="en-US" altLang="ja-JP" sz="1400" dirty="0">
                <a:latin typeface="HGPｺﾞｼｯｸE" panose="020B0900000000000000" pitchFamily="50" charset="-128"/>
                <a:ea typeface="HGPｺﾞｼｯｸE" panose="020B0900000000000000" pitchFamily="50" charset="-128"/>
              </a:endParaRPr>
            </a:p>
          </p:txBody>
        </p:sp>
        <p:sp>
          <p:nvSpPr>
            <p:cNvPr id="41" name="テキスト ボックス 40"/>
            <p:cNvSpPr txBox="1"/>
            <p:nvPr/>
          </p:nvSpPr>
          <p:spPr>
            <a:xfrm>
              <a:off x="5645495" y="4216160"/>
              <a:ext cx="1976796" cy="400110"/>
            </a:xfrm>
            <a:prstGeom prst="rect">
              <a:avLst/>
            </a:prstGeom>
            <a:noFill/>
          </p:spPr>
          <p:txBody>
            <a:bodyPr wrap="square" rtlCol="0">
              <a:spAutoFit/>
            </a:bodyPr>
            <a:lstStyle/>
            <a:p>
              <a:r>
                <a:rPr lang="ja-JP" altLang="en-US" sz="2000" dirty="0">
                  <a:latin typeface="HGPｺﾞｼｯｸE" panose="020B0900000000000000" pitchFamily="50" charset="-128"/>
                  <a:ea typeface="HGPｺﾞｼｯｸE" panose="020B0900000000000000" pitchFamily="50" charset="-128"/>
                </a:rPr>
                <a:t>坂道による加速</a:t>
              </a:r>
            </a:p>
          </p:txBody>
        </p:sp>
        <p:sp>
          <p:nvSpPr>
            <p:cNvPr id="42" name="テキスト ボックス 41"/>
            <p:cNvSpPr txBox="1"/>
            <p:nvPr/>
          </p:nvSpPr>
          <p:spPr>
            <a:xfrm>
              <a:off x="2322191" y="4635377"/>
              <a:ext cx="1859171" cy="307777"/>
            </a:xfrm>
            <a:prstGeom prst="rect">
              <a:avLst/>
            </a:prstGeom>
            <a:noFill/>
          </p:spPr>
          <p:txBody>
            <a:bodyPr wrap="square" rtlCol="0">
              <a:spAutoFit/>
            </a:bodyPr>
            <a:lstStyle/>
            <a:p>
              <a:endParaRPr lang="en-US" altLang="ja-JP" sz="1400" dirty="0">
                <a:latin typeface="HGPｺﾞｼｯｸE" panose="020B0900000000000000" pitchFamily="50" charset="-128"/>
                <a:ea typeface="HGPｺﾞｼｯｸE" panose="020B0900000000000000" pitchFamily="50" charset="-128"/>
              </a:endParaRPr>
            </a:p>
          </p:txBody>
        </p:sp>
      </p:grpSp>
      <p:pic>
        <p:nvPicPr>
          <p:cNvPr id="44" name="図 43">
            <a:extLst>
              <a:ext uri="{FF2B5EF4-FFF2-40B4-BE49-F238E27FC236}">
                <a16:creationId xmlns:a16="http://schemas.microsoft.com/office/drawing/2014/main" id="{3FF07830-8D1C-4680-AA4D-17C3F31FD8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6666" y="4618624"/>
            <a:ext cx="1544524" cy="1232148"/>
          </a:xfrm>
          <a:prstGeom prst="rect">
            <a:avLst/>
          </a:prstGeom>
          <a:ln>
            <a:solidFill>
              <a:schemeClr val="tx1"/>
            </a:solidFill>
          </a:ln>
        </p:spPr>
      </p:pic>
      <p:sp>
        <p:nvSpPr>
          <p:cNvPr id="45" name="正方形/長方形 44">
            <a:extLst>
              <a:ext uri="{FF2B5EF4-FFF2-40B4-BE49-F238E27FC236}">
                <a16:creationId xmlns:a16="http://schemas.microsoft.com/office/drawing/2014/main" id="{514DC4AD-94A2-44CB-BB3A-BC593F9F16EC}"/>
              </a:ext>
            </a:extLst>
          </p:cNvPr>
          <p:cNvSpPr/>
          <p:nvPr/>
        </p:nvSpPr>
        <p:spPr>
          <a:xfrm>
            <a:off x="6959276" y="4557759"/>
            <a:ext cx="2011334" cy="1384995"/>
          </a:xfrm>
          <a:prstGeom prst="rect">
            <a:avLst/>
          </a:prstGeom>
        </p:spPr>
        <p:txBody>
          <a:bodyPr wrap="square">
            <a:spAutoFit/>
          </a:bodyPr>
          <a:lstStyle/>
          <a:p>
            <a:r>
              <a:rPr lang="ja-JP" altLang="en-US" sz="1400" dirty="0">
                <a:latin typeface="HGPｺﾞｼｯｸE" panose="020B0900000000000000" pitchFamily="50" charset="-128"/>
                <a:ea typeface="HGPｺﾞｼｯｸE" panose="020B0900000000000000" pitchFamily="50" charset="-128"/>
              </a:rPr>
              <a:t>角度による重力変化を学びました。角度から推進力を求め、その値を足しています。角度が急になるほど加速度が上がることが分かりました。</a:t>
            </a:r>
            <a:endParaRPr lang="en-US" altLang="ja-JP" sz="1400" dirty="0">
              <a:latin typeface="HGPｺﾞｼｯｸE" panose="020B0900000000000000" pitchFamily="50" charset="-128"/>
              <a:ea typeface="HGPｺﾞｼｯｸE" panose="020B0900000000000000" pitchFamily="50" charset="-128"/>
            </a:endParaRPr>
          </a:p>
        </p:txBody>
      </p:sp>
      <p:pic>
        <p:nvPicPr>
          <p:cNvPr id="48" name="図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20" y="4610798"/>
            <a:ext cx="1576134" cy="1257763"/>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49" name="テキスト ボックス 48"/>
          <p:cNvSpPr txBox="1"/>
          <p:nvPr/>
        </p:nvSpPr>
        <p:spPr>
          <a:xfrm>
            <a:off x="1019099" y="461668"/>
            <a:ext cx="7867801" cy="400110"/>
          </a:xfrm>
          <a:prstGeom prst="rect">
            <a:avLst/>
          </a:prstGeom>
          <a:solidFill>
            <a:schemeClr val="bg1"/>
          </a:solidFill>
          <a:ln w="28575">
            <a:solidFill>
              <a:schemeClr val="accent5"/>
            </a:solidFill>
          </a:ln>
        </p:spPr>
        <p:txBody>
          <a:bodyPr wrap="square" rtlCol="0">
            <a:spAutoFit/>
          </a:bodyPr>
          <a:lstStyle/>
          <a:p>
            <a:pPr algn="ctr"/>
            <a:r>
              <a:rPr lang="ja-JP" altLang="en-US" sz="2000" dirty="0">
                <a:solidFill>
                  <a:schemeClr val="tx1">
                    <a:lumMod val="95000"/>
                    <a:lumOff val="5000"/>
                  </a:schemeClr>
                </a:solidFill>
                <a:latin typeface="HGPｺﾞｼｯｸE" panose="020B0900000000000000" pitchFamily="50" charset="-128"/>
                <a:ea typeface="HGPｺﾞｼｯｸE" panose="020B0900000000000000" pitchFamily="50" charset="-128"/>
              </a:rPr>
              <a:t>制作時期　</a:t>
            </a:r>
            <a:r>
              <a:rPr lang="en-US" altLang="ja-JP" sz="2000" dirty="0">
                <a:solidFill>
                  <a:schemeClr val="tx1">
                    <a:lumMod val="95000"/>
                    <a:lumOff val="5000"/>
                  </a:schemeClr>
                </a:solidFill>
                <a:latin typeface="HGPｺﾞｼｯｸE" panose="020B0900000000000000" pitchFamily="50" charset="-128"/>
                <a:ea typeface="HGPｺﾞｼｯｸE" panose="020B0900000000000000" pitchFamily="50" charset="-128"/>
              </a:rPr>
              <a:t>2</a:t>
            </a:r>
            <a:r>
              <a:rPr lang="ja-JP" altLang="en-US" sz="2000" dirty="0">
                <a:solidFill>
                  <a:schemeClr val="tx1">
                    <a:lumMod val="95000"/>
                    <a:lumOff val="5000"/>
                  </a:schemeClr>
                </a:solidFill>
                <a:latin typeface="HGPｺﾞｼｯｸE" panose="020B0900000000000000" pitchFamily="50" charset="-128"/>
                <a:ea typeface="HGPｺﾞｼｯｸE" panose="020B0900000000000000" pitchFamily="50" charset="-128"/>
              </a:rPr>
              <a:t>年前期　　　使用言語　</a:t>
            </a:r>
            <a:r>
              <a:rPr lang="en-US" altLang="ja-JP" sz="2000" dirty="0">
                <a:solidFill>
                  <a:schemeClr val="tx1">
                    <a:lumMod val="95000"/>
                    <a:lumOff val="5000"/>
                  </a:schemeClr>
                </a:solidFill>
                <a:latin typeface="HGPｺﾞｼｯｸE" panose="020B0900000000000000" pitchFamily="50" charset="-128"/>
                <a:ea typeface="HGPｺﾞｼｯｸE" panose="020B0900000000000000" pitchFamily="50" charset="-128"/>
              </a:rPr>
              <a:t>C++</a:t>
            </a:r>
            <a:r>
              <a:rPr lang="ja-JP" altLang="en-US" sz="2000" dirty="0">
                <a:solidFill>
                  <a:schemeClr val="tx1">
                    <a:lumMod val="95000"/>
                    <a:lumOff val="5000"/>
                  </a:schemeClr>
                </a:solidFill>
                <a:latin typeface="HGPｺﾞｼｯｸE" panose="020B0900000000000000" pitchFamily="50" charset="-128"/>
                <a:ea typeface="HGPｺﾞｼｯｸE" panose="020B0900000000000000" pitchFamily="50" charset="-128"/>
              </a:rPr>
              <a:t>　　使用ライブラリ　</a:t>
            </a:r>
            <a:r>
              <a:rPr lang="en-US" altLang="ja-JP" sz="2000" dirty="0">
                <a:solidFill>
                  <a:schemeClr val="tx1">
                    <a:lumMod val="95000"/>
                    <a:lumOff val="5000"/>
                  </a:schemeClr>
                </a:solidFill>
                <a:latin typeface="HGPｺﾞｼｯｸE" panose="020B0900000000000000" pitchFamily="50" charset="-128"/>
                <a:ea typeface="HGPｺﾞｼｯｸE" panose="020B0900000000000000" pitchFamily="50" charset="-128"/>
              </a:rPr>
              <a:t>DX</a:t>
            </a:r>
            <a:r>
              <a:rPr lang="ja-JP" altLang="en-US" sz="2000" dirty="0">
                <a:solidFill>
                  <a:schemeClr val="tx1">
                    <a:lumMod val="95000"/>
                    <a:lumOff val="5000"/>
                  </a:schemeClr>
                </a:solidFill>
                <a:latin typeface="HGPｺﾞｼｯｸE" panose="020B0900000000000000" pitchFamily="50" charset="-128"/>
                <a:ea typeface="HGPｺﾞｼｯｸE" panose="020B0900000000000000" pitchFamily="50" charset="-128"/>
              </a:rPr>
              <a:t>ライブラリ</a:t>
            </a:r>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4929" y="1948258"/>
            <a:ext cx="1569727" cy="125265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23" name="テキスト ボックス 22">
            <a:extLst>
              <a:ext uri="{FF2B5EF4-FFF2-40B4-BE49-F238E27FC236}">
                <a16:creationId xmlns:a16="http://schemas.microsoft.com/office/drawing/2014/main" id="{2F1162E7-A668-4296-A276-533AC4D9BF0F}"/>
              </a:ext>
            </a:extLst>
          </p:cNvPr>
          <p:cNvSpPr txBox="1"/>
          <p:nvPr/>
        </p:nvSpPr>
        <p:spPr>
          <a:xfrm>
            <a:off x="2141580" y="1423474"/>
            <a:ext cx="1295374" cy="400110"/>
          </a:xfrm>
          <a:prstGeom prst="rect">
            <a:avLst/>
          </a:prstGeom>
          <a:noFill/>
        </p:spPr>
        <p:txBody>
          <a:bodyPr wrap="square" rtlCol="0">
            <a:spAutoFit/>
          </a:bodyPr>
          <a:lstStyle/>
          <a:p>
            <a:r>
              <a:rPr lang="ja-JP" altLang="en-US" sz="2000" dirty="0">
                <a:latin typeface="HGｺﾞｼｯｸE" panose="020B0909000000000000" pitchFamily="49" charset="-128"/>
                <a:ea typeface="HGｺﾞｼｯｸE" panose="020B0909000000000000" pitchFamily="49" charset="-128"/>
              </a:rPr>
              <a:t>物理基礎</a:t>
            </a:r>
          </a:p>
        </p:txBody>
      </p:sp>
      <p:pic>
        <p:nvPicPr>
          <p:cNvPr id="24" name="図 23">
            <a:extLst>
              <a:ext uri="{FF2B5EF4-FFF2-40B4-BE49-F238E27FC236}">
                <a16:creationId xmlns:a16="http://schemas.microsoft.com/office/drawing/2014/main" id="{70AF6A21-9909-497D-9378-5BBB174612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3554" y="1945102"/>
            <a:ext cx="1563369" cy="1250695"/>
          </a:xfrm>
          <a:prstGeom prst="rect">
            <a:avLst/>
          </a:prstGeom>
          <a:solidFill>
            <a:schemeClr val="accent1"/>
          </a:solidFill>
          <a:ln w="9525" cap="sq">
            <a:solidFill>
              <a:srgbClr val="000000"/>
            </a:solidFill>
            <a:prstDash val="solid"/>
            <a:miter lim="800000"/>
          </a:ln>
          <a:effectLst>
            <a:glow rad="127000">
              <a:schemeClr val="accent1">
                <a:alpha val="0"/>
              </a:schemeClr>
            </a:glow>
            <a:outerShdw blurRad="50800" dist="38100" dir="2700000" algn="tl" rotWithShape="0">
              <a:srgbClr val="000000">
                <a:alpha val="43000"/>
              </a:srgbClr>
            </a:outerShdw>
          </a:effectLst>
        </p:spPr>
      </p:pic>
      <p:sp>
        <p:nvSpPr>
          <p:cNvPr id="25" name="テキスト ボックス 24">
            <a:extLst>
              <a:ext uri="{FF2B5EF4-FFF2-40B4-BE49-F238E27FC236}">
                <a16:creationId xmlns:a16="http://schemas.microsoft.com/office/drawing/2014/main" id="{855C8174-4FCF-4EB3-933A-C7183831050C}"/>
              </a:ext>
            </a:extLst>
          </p:cNvPr>
          <p:cNvSpPr txBox="1"/>
          <p:nvPr/>
        </p:nvSpPr>
        <p:spPr>
          <a:xfrm>
            <a:off x="2751230" y="1877952"/>
            <a:ext cx="1891913" cy="1384995"/>
          </a:xfrm>
          <a:prstGeom prst="rect">
            <a:avLst/>
          </a:prstGeom>
          <a:noFill/>
        </p:spPr>
        <p:txBody>
          <a:bodyPr wrap="square" rtlCol="0">
            <a:spAutoFit/>
          </a:bodyPr>
          <a:lstStyle/>
          <a:p>
            <a:r>
              <a:rPr lang="ja-JP" altLang="en-US" sz="1400" dirty="0">
                <a:latin typeface="HGPｺﾞｼｯｸE" panose="020B0900000000000000" pitchFamily="50" charset="-128"/>
                <a:ea typeface="HGPｺﾞｼｯｸE" panose="020B0900000000000000" pitchFamily="50" charset="-128"/>
              </a:rPr>
              <a:t>ここでは重力を学びました。</a:t>
            </a:r>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キャラクターは左右移動とジャンプが出来、ジャンプした際に重力に従い落ちます。</a:t>
            </a:r>
            <a:endParaRPr lang="en-US" altLang="ja-JP" sz="14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97994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512761" y="117046"/>
            <a:ext cx="8880475" cy="6623908"/>
          </a:xfrm>
          <a:prstGeom prst="rect">
            <a:avLst/>
          </a:prstGeom>
          <a:solidFill>
            <a:srgbClr val="CCFFCC"/>
          </a:solidFill>
          <a:ln w="28575"/>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pic>
        <p:nvPicPr>
          <p:cNvPr id="46" name="図 45">
            <a:extLst>
              <a:ext uri="{FF2B5EF4-FFF2-40B4-BE49-F238E27FC236}">
                <a16:creationId xmlns:a16="http://schemas.microsoft.com/office/drawing/2014/main" id="{380C33E1-1031-4BE0-AB3E-B72EE7A2FC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7499" y="1578185"/>
            <a:ext cx="3600622" cy="2836526"/>
          </a:xfrm>
          <a:prstGeom prst="rect">
            <a:avLst/>
          </a:prstGeom>
          <a:ln>
            <a:solidFill>
              <a:schemeClr val="tx1"/>
            </a:solidFill>
          </a:ln>
        </p:spPr>
      </p:pic>
      <p:sp>
        <p:nvSpPr>
          <p:cNvPr id="47" name="テキスト ボックス 46"/>
          <p:cNvSpPr txBox="1"/>
          <p:nvPr/>
        </p:nvSpPr>
        <p:spPr>
          <a:xfrm>
            <a:off x="5362539" y="2607446"/>
            <a:ext cx="3336746" cy="2585323"/>
          </a:xfrm>
          <a:prstGeom prst="rect">
            <a:avLst/>
          </a:prstGeom>
          <a:noFill/>
        </p:spPr>
        <p:txBody>
          <a:bodyPr wrap="square" rtlCol="0">
            <a:spAutoFit/>
          </a:bodyPr>
          <a:lstStyle/>
          <a:p>
            <a:r>
              <a:rPr lang="ja-JP" altLang="en-US" dirty="0">
                <a:latin typeface="HGPｺﾞｼｯｸE"/>
                <a:ea typeface="HGPｺﾞｼｯｸE"/>
              </a:rPr>
              <a:t>古典的レイトレーシングを実装しました。</a:t>
            </a:r>
            <a:endParaRPr lang="en-US" altLang="ja-JP" dirty="0">
              <a:latin typeface="HGPｺﾞｼｯｸE"/>
              <a:ea typeface="HGPｺﾞｼｯｸE"/>
            </a:endParaRPr>
          </a:p>
          <a:p>
            <a:r>
              <a:rPr lang="ja-JP" altLang="en-US" dirty="0">
                <a:latin typeface="HGPｺﾞｼｯｸE"/>
                <a:ea typeface="HGPｺﾞｼｯｸE"/>
              </a:rPr>
              <a:t>球体の明るさ、スペキュラ、床、球体の影、床の反射の順に実装をしています。数式を理解するまで大量に紙に書いたり、友達にやり方が合っているか自分の考えを伝えて確認をするなどして、実装していきました。</a:t>
            </a:r>
            <a:endParaRPr lang="en-US" altLang="ja-JP" dirty="0">
              <a:latin typeface="HGPｺﾞｼｯｸE"/>
              <a:ea typeface="HGPｺﾞｼｯｸE"/>
            </a:endParaRPr>
          </a:p>
        </p:txBody>
      </p:sp>
      <p:sp>
        <p:nvSpPr>
          <p:cNvPr id="24" name="正方形/長方形 23">
            <a:extLst>
              <a:ext uri="{FF2B5EF4-FFF2-40B4-BE49-F238E27FC236}">
                <a16:creationId xmlns:a16="http://schemas.microsoft.com/office/drawing/2014/main" id="{B4358586-4AE0-4F96-AC7A-7E8BA31F9441}"/>
              </a:ext>
            </a:extLst>
          </p:cNvPr>
          <p:cNvSpPr/>
          <p:nvPr/>
        </p:nvSpPr>
        <p:spPr>
          <a:xfrm>
            <a:off x="5362539" y="1475768"/>
            <a:ext cx="3305100" cy="1011762"/>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a:p>
        </p:txBody>
      </p:sp>
      <p:sp>
        <p:nvSpPr>
          <p:cNvPr id="25" name="テキスト ボックス 24">
            <a:extLst>
              <a:ext uri="{FF2B5EF4-FFF2-40B4-BE49-F238E27FC236}">
                <a16:creationId xmlns:a16="http://schemas.microsoft.com/office/drawing/2014/main" id="{C2ED3D2F-A83C-4507-8BE7-821FC1DA4770}"/>
              </a:ext>
            </a:extLst>
          </p:cNvPr>
          <p:cNvSpPr txBox="1"/>
          <p:nvPr/>
        </p:nvSpPr>
        <p:spPr>
          <a:xfrm>
            <a:off x="7125141" y="1519984"/>
            <a:ext cx="1574145" cy="923330"/>
          </a:xfrm>
          <a:prstGeom prst="rect">
            <a:avLst/>
          </a:prstGeom>
          <a:noFill/>
        </p:spPr>
        <p:txBody>
          <a:bodyPr wrap="square" rtlCol="0">
            <a:spAutoFit/>
          </a:bodyPr>
          <a:lstStyle/>
          <a:p>
            <a:r>
              <a:rPr lang="en-US" altLang="ja-JP" dirty="0">
                <a:latin typeface="HGPｺﾞｼｯｸE" panose="020B0900000000000000" pitchFamily="50" charset="-128"/>
                <a:ea typeface="HGPｺﾞｼｯｸE" panose="020B0900000000000000" pitchFamily="50" charset="-128"/>
              </a:rPr>
              <a:t>2</a:t>
            </a:r>
            <a:r>
              <a:rPr lang="ja-JP" altLang="en-US" dirty="0">
                <a:latin typeface="HGPｺﾞｼｯｸE" panose="020B0900000000000000" pitchFamily="50" charset="-128"/>
                <a:ea typeface="HGPｺﾞｼｯｸE" panose="020B0900000000000000" pitchFamily="50" charset="-128"/>
              </a:rPr>
              <a:t>年後期</a:t>
            </a:r>
            <a:endParaRPr lang="en-US" altLang="ja-JP" dirty="0">
              <a:latin typeface="HGPｺﾞｼｯｸE" panose="020B0900000000000000" pitchFamily="50" charset="-128"/>
              <a:ea typeface="HGPｺﾞｼｯｸE" panose="020B0900000000000000" pitchFamily="50" charset="-128"/>
            </a:endParaRPr>
          </a:p>
          <a:p>
            <a:r>
              <a:rPr lang="en-US" altLang="ja-JP" dirty="0">
                <a:latin typeface="HGPｺﾞｼｯｸE" panose="020B0900000000000000" pitchFamily="50" charset="-128"/>
                <a:ea typeface="HGPｺﾞｼｯｸE" panose="020B0900000000000000" pitchFamily="50" charset="-128"/>
              </a:rPr>
              <a:t>C++</a:t>
            </a:r>
          </a:p>
          <a:p>
            <a:r>
              <a:rPr lang="en-US" altLang="ja-JP" dirty="0">
                <a:latin typeface="HGPｺﾞｼｯｸE" panose="020B0900000000000000" pitchFamily="50" charset="-128"/>
                <a:ea typeface="HGPｺﾞｼｯｸE" panose="020B0900000000000000" pitchFamily="50" charset="-128"/>
              </a:rPr>
              <a:t>DX</a:t>
            </a:r>
            <a:r>
              <a:rPr lang="ja-JP" altLang="en-US" dirty="0">
                <a:latin typeface="HGPｺﾞｼｯｸE" panose="020B0900000000000000" pitchFamily="50" charset="-128"/>
                <a:ea typeface="HGPｺﾞｼｯｸE" panose="020B0900000000000000" pitchFamily="50" charset="-128"/>
              </a:rPr>
              <a:t>ライブラリ</a:t>
            </a:r>
          </a:p>
        </p:txBody>
      </p:sp>
      <p:sp>
        <p:nvSpPr>
          <p:cNvPr id="26" name="テキスト ボックス 25">
            <a:extLst>
              <a:ext uri="{FF2B5EF4-FFF2-40B4-BE49-F238E27FC236}">
                <a16:creationId xmlns:a16="http://schemas.microsoft.com/office/drawing/2014/main" id="{BF183083-896E-4303-A5B7-02C6343D8930}"/>
              </a:ext>
            </a:extLst>
          </p:cNvPr>
          <p:cNvSpPr txBox="1"/>
          <p:nvPr/>
        </p:nvSpPr>
        <p:spPr>
          <a:xfrm>
            <a:off x="5362539" y="1519984"/>
            <a:ext cx="1673822" cy="923330"/>
          </a:xfrm>
          <a:prstGeom prst="rect">
            <a:avLst/>
          </a:prstGeom>
          <a:noFill/>
        </p:spPr>
        <p:txBody>
          <a:bodyPr wrap="square" rtlCol="0">
            <a:spAutoFit/>
          </a:bodyPr>
          <a:lstStyle/>
          <a:p>
            <a:pPr algn="r"/>
            <a:r>
              <a:rPr lang="ja-JP" altLang="en-US" dirty="0">
                <a:latin typeface="HGPｺﾞｼｯｸE" panose="020B0900000000000000" pitchFamily="50" charset="-128"/>
                <a:ea typeface="HGPｺﾞｼｯｸE" panose="020B0900000000000000" pitchFamily="50" charset="-128"/>
              </a:rPr>
              <a:t>制作時期</a:t>
            </a:r>
            <a:endParaRPr lang="en-US" altLang="ja-JP" dirty="0">
              <a:latin typeface="HGPｺﾞｼｯｸE" panose="020B0900000000000000" pitchFamily="50" charset="-128"/>
              <a:ea typeface="HGPｺﾞｼｯｸE" panose="020B0900000000000000" pitchFamily="50" charset="-128"/>
            </a:endParaRPr>
          </a:p>
          <a:p>
            <a:pPr algn="r"/>
            <a:r>
              <a:rPr lang="ja-JP" altLang="en-US" dirty="0">
                <a:latin typeface="HGPｺﾞｼｯｸE" panose="020B0900000000000000" pitchFamily="50" charset="-128"/>
                <a:ea typeface="HGPｺﾞｼｯｸE" panose="020B0900000000000000" pitchFamily="50" charset="-128"/>
              </a:rPr>
              <a:t>使用言語</a:t>
            </a:r>
            <a:endParaRPr lang="en-US" altLang="ja-JP" dirty="0">
              <a:latin typeface="HGPｺﾞｼｯｸE" panose="020B0900000000000000" pitchFamily="50" charset="-128"/>
              <a:ea typeface="HGPｺﾞｼｯｸE" panose="020B0900000000000000" pitchFamily="50" charset="-128"/>
            </a:endParaRPr>
          </a:p>
          <a:p>
            <a:pPr algn="r"/>
            <a:r>
              <a:rPr lang="ja-JP" altLang="en-US" dirty="0">
                <a:latin typeface="HGPｺﾞｼｯｸE" panose="020B0900000000000000" pitchFamily="50" charset="-128"/>
                <a:ea typeface="HGPｺﾞｼｯｸE" panose="020B0900000000000000" pitchFamily="50" charset="-128"/>
              </a:rPr>
              <a:t>使用ライブラリ</a:t>
            </a:r>
          </a:p>
        </p:txBody>
      </p:sp>
      <p:sp>
        <p:nvSpPr>
          <p:cNvPr id="27" name="テキスト ボックス 26">
            <a:extLst>
              <a:ext uri="{FF2B5EF4-FFF2-40B4-BE49-F238E27FC236}">
                <a16:creationId xmlns:a16="http://schemas.microsoft.com/office/drawing/2014/main" id="{288E529F-97CF-451E-A515-527CB9DEE5F5}"/>
              </a:ext>
            </a:extLst>
          </p:cNvPr>
          <p:cNvSpPr txBox="1"/>
          <p:nvPr/>
        </p:nvSpPr>
        <p:spPr>
          <a:xfrm>
            <a:off x="2246584" y="381683"/>
            <a:ext cx="5412830" cy="646331"/>
          </a:xfrm>
          <a:prstGeom prst="rect">
            <a:avLst/>
          </a:prstGeom>
          <a:solidFill>
            <a:schemeClr val="accent4">
              <a:lumMod val="60000"/>
              <a:lumOff val="40000"/>
            </a:schemeClr>
          </a:solidFill>
          <a:ln w="19050">
            <a:solidFill>
              <a:schemeClr val="accent2">
                <a:lumMod val="75000"/>
              </a:schemeClr>
            </a:solidFill>
          </a:ln>
        </p:spPr>
        <p:txBody>
          <a:bodyPr wrap="square" rtlCol="0">
            <a:spAutoFit/>
          </a:bodyPr>
          <a:lstStyle/>
          <a:p>
            <a:pPr algn="ctr"/>
            <a:r>
              <a:rPr lang="ja-JP" altLang="en-US" sz="3600" dirty="0">
                <a:latin typeface="HGSｺﾞｼｯｸE" panose="020B0900000000000000" pitchFamily="50" charset="-128"/>
                <a:ea typeface="HGSｺﾞｼｯｸE" panose="020B0900000000000000" pitchFamily="50" charset="-128"/>
              </a:rPr>
              <a:t>レイトレーシング</a:t>
            </a:r>
          </a:p>
        </p:txBody>
      </p:sp>
    </p:spTree>
    <p:extLst>
      <p:ext uri="{BB962C8B-B14F-4D97-AF65-F5344CB8AC3E}">
        <p14:creationId xmlns:p14="http://schemas.microsoft.com/office/powerpoint/2010/main" val="3049169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ABE234B-4B48-42C0-9EF2-57C9FD94A93F}"/>
              </a:ext>
            </a:extLst>
          </p:cNvPr>
          <p:cNvSpPr/>
          <p:nvPr/>
        </p:nvSpPr>
        <p:spPr>
          <a:xfrm>
            <a:off x="-81280" y="1199706"/>
            <a:ext cx="10068559" cy="4492254"/>
          </a:xfrm>
          <a:prstGeom prst="rect">
            <a:avLst/>
          </a:prstGeom>
          <a:ln w="28575">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sp>
        <p:nvSpPr>
          <p:cNvPr id="2" name="テキスト ボックス 1">
            <a:extLst>
              <a:ext uri="{FF2B5EF4-FFF2-40B4-BE49-F238E27FC236}">
                <a16:creationId xmlns:a16="http://schemas.microsoft.com/office/drawing/2014/main" id="{426F7358-80A2-4809-AEF4-0AA33C9AA840}"/>
              </a:ext>
            </a:extLst>
          </p:cNvPr>
          <p:cNvSpPr txBox="1"/>
          <p:nvPr/>
        </p:nvSpPr>
        <p:spPr>
          <a:xfrm>
            <a:off x="1959936" y="2925725"/>
            <a:ext cx="597726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6600" dirty="0">
                <a:latin typeface="Arial Black" panose="020B0A04020102020204" pitchFamily="34" charset="0"/>
                <a:ea typeface="ＭＳ Ｐゴシック"/>
                <a:cs typeface="Aharoni"/>
              </a:rPr>
              <a:t>Thank you</a:t>
            </a:r>
          </a:p>
        </p:txBody>
      </p:sp>
      <p:sp>
        <p:nvSpPr>
          <p:cNvPr id="8" name="正方形/長方形 7">
            <a:extLst>
              <a:ext uri="{FF2B5EF4-FFF2-40B4-BE49-F238E27FC236}">
                <a16:creationId xmlns:a16="http://schemas.microsoft.com/office/drawing/2014/main" id="{1C274856-1E4E-420C-8D5E-6FC928ED8044}"/>
              </a:ext>
            </a:extLst>
          </p:cNvPr>
          <p:cNvSpPr/>
          <p:nvPr/>
        </p:nvSpPr>
        <p:spPr>
          <a:xfrm>
            <a:off x="-81279" y="5780882"/>
            <a:ext cx="10068558" cy="1073225"/>
          </a:xfrm>
          <a:prstGeom prst="rect">
            <a:avLst/>
          </a:prstGeom>
          <a:solidFill>
            <a:schemeClr val="accent6"/>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10" name="正方形/長方形 9">
            <a:extLst>
              <a:ext uri="{FF2B5EF4-FFF2-40B4-BE49-F238E27FC236}">
                <a16:creationId xmlns:a16="http://schemas.microsoft.com/office/drawing/2014/main" id="{08B8D5E2-E8E1-4842-A664-1C31D0C4113F}"/>
              </a:ext>
            </a:extLst>
          </p:cNvPr>
          <p:cNvSpPr/>
          <p:nvPr/>
        </p:nvSpPr>
        <p:spPr>
          <a:xfrm>
            <a:off x="-81280" y="3859"/>
            <a:ext cx="10068560" cy="1073225"/>
          </a:xfrm>
          <a:prstGeom prst="rect">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Tree>
    <p:extLst>
      <p:ext uri="{BB962C8B-B14F-4D97-AF65-F5344CB8AC3E}">
        <p14:creationId xmlns:p14="http://schemas.microsoft.com/office/powerpoint/2010/main" val="115832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正方形/長方形 96">
            <a:extLst>
              <a:ext uri="{FF2B5EF4-FFF2-40B4-BE49-F238E27FC236}">
                <a16:creationId xmlns:a16="http://schemas.microsoft.com/office/drawing/2014/main" id="{57AF2DBD-255C-4658-B625-B403178DBB1E}"/>
              </a:ext>
            </a:extLst>
          </p:cNvPr>
          <p:cNvSpPr/>
          <p:nvPr/>
        </p:nvSpPr>
        <p:spPr>
          <a:xfrm>
            <a:off x="245245" y="2212196"/>
            <a:ext cx="2289328" cy="225657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5" name="正方形/長方形 24">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0" name="テキスト ボックス 19">
            <a:extLst>
              <a:ext uri="{FF2B5EF4-FFF2-40B4-BE49-F238E27FC236}">
                <a16:creationId xmlns:a16="http://schemas.microsoft.com/office/drawing/2014/main" id="{33FC1F0A-8B3F-4A4D-BA60-E25C5DB727E4}"/>
              </a:ext>
            </a:extLst>
          </p:cNvPr>
          <p:cNvSpPr txBox="1"/>
          <p:nvPr/>
        </p:nvSpPr>
        <p:spPr>
          <a:xfrm>
            <a:off x="3586579" y="433519"/>
            <a:ext cx="2707689"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2800" b="1" dirty="0">
                <a:latin typeface="Meiryo UI" panose="020B0604030504040204" pitchFamily="50" charset="-128"/>
                <a:ea typeface="Meiryo UI" panose="020B0604030504040204" pitchFamily="50" charset="-128"/>
              </a:rPr>
              <a:t>◆アルゴリズム◆</a:t>
            </a:r>
            <a:endParaRPr lang="ja-JP" altLang="en-US" sz="2800" b="1" dirty="0">
              <a:latin typeface="Meiryo UI" panose="020B0604030504040204" pitchFamily="50" charset="-128"/>
              <a:ea typeface="Meiryo UI" panose="020B0604030504040204" pitchFamily="50" charset="-128"/>
              <a:cs typeface="Calibri" panose="020F0502020204030204"/>
            </a:endParaRPr>
          </a:p>
        </p:txBody>
      </p:sp>
      <p:grpSp>
        <p:nvGrpSpPr>
          <p:cNvPr id="44" name="グループ化 43">
            <a:extLst>
              <a:ext uri="{FF2B5EF4-FFF2-40B4-BE49-F238E27FC236}">
                <a16:creationId xmlns:a16="http://schemas.microsoft.com/office/drawing/2014/main" id="{FE9D1B51-2944-4D1C-9309-10E375DA65AA}"/>
              </a:ext>
            </a:extLst>
          </p:cNvPr>
          <p:cNvGrpSpPr/>
          <p:nvPr/>
        </p:nvGrpSpPr>
        <p:grpSpPr>
          <a:xfrm>
            <a:off x="497703" y="2043792"/>
            <a:ext cx="1784412" cy="315472"/>
            <a:chOff x="1129476" y="1274418"/>
            <a:chExt cx="1784412" cy="315472"/>
          </a:xfrm>
        </p:grpSpPr>
        <p:sp>
          <p:nvSpPr>
            <p:cNvPr id="42" name="正方形/長方形 41">
              <a:extLst>
                <a:ext uri="{FF2B5EF4-FFF2-40B4-BE49-F238E27FC236}">
                  <a16:creationId xmlns:a16="http://schemas.microsoft.com/office/drawing/2014/main" id="{3991A500-0F00-4C02-BAD3-D6D90C29EA48}"/>
                </a:ext>
              </a:extLst>
            </p:cNvPr>
            <p:cNvSpPr/>
            <p:nvPr/>
          </p:nvSpPr>
          <p:spPr>
            <a:xfrm>
              <a:off x="1129476" y="1274419"/>
              <a:ext cx="1784412" cy="315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2CE12708-4C84-4A7C-B6E6-721277780C14}"/>
                </a:ext>
              </a:extLst>
            </p:cNvPr>
            <p:cNvSpPr txBox="1"/>
            <p:nvPr/>
          </p:nvSpPr>
          <p:spPr>
            <a:xfrm>
              <a:off x="1506580" y="1274418"/>
              <a:ext cx="103020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err="1">
                  <a:latin typeface="Meiryo UI" panose="020B0604030504040204" pitchFamily="50" charset="-128"/>
                  <a:ea typeface="Meiryo UI" panose="020B0604030504040204" pitchFamily="50" charset="-128"/>
                  <a:cs typeface="Calibri"/>
                </a:rPr>
                <a:t>ActionCtl</a:t>
              </a:r>
              <a:endParaRPr lang="en-US" altLang="ja-JP" sz="1600" dirty="0">
                <a:latin typeface="Meiryo UI" panose="020B0604030504040204" pitchFamily="50" charset="-128"/>
                <a:ea typeface="Meiryo UI" panose="020B0604030504040204" pitchFamily="50" charset="-128"/>
                <a:cs typeface="Calibri"/>
              </a:endParaRPr>
            </a:p>
          </p:txBody>
        </p:sp>
      </p:grpSp>
      <p:grpSp>
        <p:nvGrpSpPr>
          <p:cNvPr id="55" name="グループ化 54">
            <a:extLst>
              <a:ext uri="{FF2B5EF4-FFF2-40B4-BE49-F238E27FC236}">
                <a16:creationId xmlns:a16="http://schemas.microsoft.com/office/drawing/2014/main" id="{37A3DE20-641F-4FE6-BB80-95C1A460EB12}"/>
              </a:ext>
            </a:extLst>
          </p:cNvPr>
          <p:cNvGrpSpPr/>
          <p:nvPr/>
        </p:nvGrpSpPr>
        <p:grpSpPr>
          <a:xfrm>
            <a:off x="3137341" y="2089526"/>
            <a:ext cx="1792915" cy="315471"/>
            <a:chOff x="1120973" y="3113019"/>
            <a:chExt cx="1792915" cy="315471"/>
          </a:xfrm>
        </p:grpSpPr>
        <p:sp>
          <p:nvSpPr>
            <p:cNvPr id="50" name="正方形/長方形 49">
              <a:extLst>
                <a:ext uri="{FF2B5EF4-FFF2-40B4-BE49-F238E27FC236}">
                  <a16:creationId xmlns:a16="http://schemas.microsoft.com/office/drawing/2014/main" id="{446FA429-ABB9-4F88-B492-2D407D8FEFFF}"/>
                </a:ext>
              </a:extLst>
            </p:cNvPr>
            <p:cNvSpPr/>
            <p:nvPr/>
          </p:nvSpPr>
          <p:spPr>
            <a:xfrm>
              <a:off x="1120973" y="3113019"/>
              <a:ext cx="1792915" cy="315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6AF0A984-F7FF-4F8C-AFB3-88BD8F76E33D}"/>
                </a:ext>
              </a:extLst>
            </p:cNvPr>
            <p:cNvSpPr txBox="1"/>
            <p:nvPr/>
          </p:nvSpPr>
          <p:spPr>
            <a:xfrm>
              <a:off x="1557065" y="3113019"/>
              <a:ext cx="920730"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err="1">
                  <a:latin typeface="Meiryo UI" panose="020B0604030504040204" pitchFamily="50" charset="-128"/>
                  <a:ea typeface="Meiryo UI" panose="020B0604030504040204" pitchFamily="50" charset="-128"/>
                  <a:cs typeface="Calibri"/>
                </a:rPr>
                <a:t>MoveLR</a:t>
              </a:r>
              <a:endParaRPr lang="en-US" altLang="ja-JP" sz="1600" dirty="0">
                <a:latin typeface="Meiryo UI" panose="020B0604030504040204" pitchFamily="50" charset="-128"/>
                <a:ea typeface="Meiryo UI" panose="020B0604030504040204" pitchFamily="50" charset="-128"/>
                <a:cs typeface="Calibri"/>
              </a:endParaRPr>
            </a:p>
          </p:txBody>
        </p:sp>
      </p:grpSp>
      <p:grpSp>
        <p:nvGrpSpPr>
          <p:cNvPr id="56" name="グループ化 55">
            <a:extLst>
              <a:ext uri="{FF2B5EF4-FFF2-40B4-BE49-F238E27FC236}">
                <a16:creationId xmlns:a16="http://schemas.microsoft.com/office/drawing/2014/main" id="{165F87D9-F3D4-4A16-9857-CC2FDA7AC23E}"/>
              </a:ext>
            </a:extLst>
          </p:cNvPr>
          <p:cNvGrpSpPr/>
          <p:nvPr/>
        </p:nvGrpSpPr>
        <p:grpSpPr>
          <a:xfrm>
            <a:off x="3108288" y="3300079"/>
            <a:ext cx="1792915" cy="315672"/>
            <a:chOff x="1105203" y="3799844"/>
            <a:chExt cx="1792915" cy="315672"/>
          </a:xfrm>
        </p:grpSpPr>
        <p:sp>
          <p:nvSpPr>
            <p:cNvPr id="53" name="正方形/長方形 52">
              <a:extLst>
                <a:ext uri="{FF2B5EF4-FFF2-40B4-BE49-F238E27FC236}">
                  <a16:creationId xmlns:a16="http://schemas.microsoft.com/office/drawing/2014/main" id="{C3CEDB8D-54DF-46C5-864E-ECB1DECB93F5}"/>
                </a:ext>
              </a:extLst>
            </p:cNvPr>
            <p:cNvSpPr/>
            <p:nvPr/>
          </p:nvSpPr>
          <p:spPr>
            <a:xfrm>
              <a:off x="1105203" y="3799844"/>
              <a:ext cx="1792915" cy="315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5F2B35E4-1C3A-4CA3-A340-84D909C6E89A}"/>
                </a:ext>
              </a:extLst>
            </p:cNvPr>
            <p:cNvSpPr txBox="1"/>
            <p:nvPr/>
          </p:nvSpPr>
          <p:spPr>
            <a:xfrm>
              <a:off x="1350238" y="3800045"/>
              <a:ext cx="1302844"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altLang="ja-JP" sz="1600" dirty="0" err="1">
                  <a:latin typeface="Meiryo UI" panose="020B0604030504040204" pitchFamily="50" charset="-128"/>
                  <a:ea typeface="Meiryo UI" panose="020B0604030504040204" pitchFamily="50" charset="-128"/>
                  <a:cs typeface="Calibri"/>
                </a:rPr>
                <a:t>JumpMove</a:t>
              </a:r>
              <a:endParaRPr lang="en-US" altLang="ja-JP" sz="1600" dirty="0">
                <a:latin typeface="Meiryo UI" panose="020B0604030504040204" pitchFamily="50" charset="-128"/>
                <a:ea typeface="Meiryo UI" panose="020B0604030504040204" pitchFamily="50" charset="-128"/>
                <a:cs typeface="Calibri"/>
              </a:endParaRPr>
            </a:p>
          </p:txBody>
        </p:sp>
      </p:grpSp>
      <p:grpSp>
        <p:nvGrpSpPr>
          <p:cNvPr id="57" name="グループ化 56">
            <a:extLst>
              <a:ext uri="{FF2B5EF4-FFF2-40B4-BE49-F238E27FC236}">
                <a16:creationId xmlns:a16="http://schemas.microsoft.com/office/drawing/2014/main" id="{FED96D57-A52D-4AD2-86E0-A695E0FBC668}"/>
              </a:ext>
            </a:extLst>
          </p:cNvPr>
          <p:cNvGrpSpPr/>
          <p:nvPr/>
        </p:nvGrpSpPr>
        <p:grpSpPr>
          <a:xfrm>
            <a:off x="3120860" y="3893054"/>
            <a:ext cx="1792915" cy="326945"/>
            <a:chOff x="1105203" y="3788370"/>
            <a:chExt cx="1792915" cy="326945"/>
          </a:xfrm>
        </p:grpSpPr>
        <p:sp>
          <p:nvSpPr>
            <p:cNvPr id="58" name="正方形/長方形 57">
              <a:extLst>
                <a:ext uri="{FF2B5EF4-FFF2-40B4-BE49-F238E27FC236}">
                  <a16:creationId xmlns:a16="http://schemas.microsoft.com/office/drawing/2014/main" id="{FE24191C-3A87-4750-AC5B-C68379426EBB}"/>
                </a:ext>
              </a:extLst>
            </p:cNvPr>
            <p:cNvSpPr/>
            <p:nvPr/>
          </p:nvSpPr>
          <p:spPr>
            <a:xfrm>
              <a:off x="1105203" y="3799844"/>
              <a:ext cx="1792915" cy="315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FFAA7011-46AF-4B8B-83BA-D9C21299A518}"/>
                </a:ext>
              </a:extLst>
            </p:cNvPr>
            <p:cNvSpPr txBox="1"/>
            <p:nvPr/>
          </p:nvSpPr>
          <p:spPr>
            <a:xfrm>
              <a:off x="1484328" y="3788370"/>
              <a:ext cx="100070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altLang="ja-JP" sz="1600" dirty="0">
                  <a:latin typeface="Meiryo UI" panose="020B0604030504040204" pitchFamily="50" charset="-128"/>
                  <a:ea typeface="Meiryo UI" panose="020B0604030504040204" pitchFamily="50" charset="-128"/>
                  <a:cs typeface="Calibri"/>
                </a:rPr>
                <a:t>Jumping</a:t>
              </a:r>
            </a:p>
          </p:txBody>
        </p:sp>
      </p:grpSp>
      <p:grpSp>
        <p:nvGrpSpPr>
          <p:cNvPr id="60" name="グループ化 59">
            <a:extLst>
              <a:ext uri="{FF2B5EF4-FFF2-40B4-BE49-F238E27FC236}">
                <a16:creationId xmlns:a16="http://schemas.microsoft.com/office/drawing/2014/main" id="{F40AFDD9-5E8D-42BF-B4EA-B63551993E17}"/>
              </a:ext>
            </a:extLst>
          </p:cNvPr>
          <p:cNvGrpSpPr/>
          <p:nvPr/>
        </p:nvGrpSpPr>
        <p:grpSpPr>
          <a:xfrm>
            <a:off x="3108288" y="4508776"/>
            <a:ext cx="1792915" cy="328900"/>
            <a:chOff x="1105203" y="3786415"/>
            <a:chExt cx="1792915" cy="328900"/>
          </a:xfrm>
        </p:grpSpPr>
        <p:sp>
          <p:nvSpPr>
            <p:cNvPr id="61" name="正方形/長方形 60">
              <a:extLst>
                <a:ext uri="{FF2B5EF4-FFF2-40B4-BE49-F238E27FC236}">
                  <a16:creationId xmlns:a16="http://schemas.microsoft.com/office/drawing/2014/main" id="{4B1DD6A4-D396-4909-888F-5C64443AF5CE}"/>
                </a:ext>
              </a:extLst>
            </p:cNvPr>
            <p:cNvSpPr/>
            <p:nvPr/>
          </p:nvSpPr>
          <p:spPr>
            <a:xfrm>
              <a:off x="1105203" y="3799844"/>
              <a:ext cx="1792915" cy="315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870317E4-AA8E-475D-A198-70A1270970D6}"/>
                </a:ext>
              </a:extLst>
            </p:cNvPr>
            <p:cNvSpPr txBox="1"/>
            <p:nvPr/>
          </p:nvSpPr>
          <p:spPr>
            <a:xfrm>
              <a:off x="1501306" y="3786415"/>
              <a:ext cx="100070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altLang="ja-JP" sz="1600" dirty="0" err="1">
                  <a:latin typeface="Meiryo UI" panose="020B0604030504040204" pitchFamily="50" charset="-128"/>
                  <a:ea typeface="Meiryo UI" panose="020B0604030504040204" pitchFamily="50" charset="-128"/>
                  <a:cs typeface="Calibri"/>
                </a:rPr>
                <a:t>FallMove</a:t>
              </a:r>
              <a:endParaRPr lang="en-US" altLang="ja-JP" sz="1600" dirty="0">
                <a:latin typeface="Meiryo UI" panose="020B0604030504040204" pitchFamily="50" charset="-128"/>
                <a:ea typeface="Meiryo UI" panose="020B0604030504040204" pitchFamily="50" charset="-128"/>
                <a:cs typeface="Calibri"/>
              </a:endParaRPr>
            </a:p>
          </p:txBody>
        </p:sp>
      </p:grpSp>
      <p:grpSp>
        <p:nvGrpSpPr>
          <p:cNvPr id="63" name="グループ化 62">
            <a:extLst>
              <a:ext uri="{FF2B5EF4-FFF2-40B4-BE49-F238E27FC236}">
                <a16:creationId xmlns:a16="http://schemas.microsoft.com/office/drawing/2014/main" id="{9D061ACC-4592-487A-974F-EDCA60469BCB}"/>
              </a:ext>
            </a:extLst>
          </p:cNvPr>
          <p:cNvGrpSpPr/>
          <p:nvPr/>
        </p:nvGrpSpPr>
        <p:grpSpPr>
          <a:xfrm>
            <a:off x="3103880" y="5131818"/>
            <a:ext cx="1792915" cy="328900"/>
            <a:chOff x="1105203" y="3786415"/>
            <a:chExt cx="1792915" cy="328900"/>
          </a:xfrm>
        </p:grpSpPr>
        <p:sp>
          <p:nvSpPr>
            <p:cNvPr id="64" name="正方形/長方形 63">
              <a:extLst>
                <a:ext uri="{FF2B5EF4-FFF2-40B4-BE49-F238E27FC236}">
                  <a16:creationId xmlns:a16="http://schemas.microsoft.com/office/drawing/2014/main" id="{7333AE00-1FFA-445C-8F4F-9CA9048C70C9}"/>
                </a:ext>
              </a:extLst>
            </p:cNvPr>
            <p:cNvSpPr/>
            <p:nvPr/>
          </p:nvSpPr>
          <p:spPr>
            <a:xfrm>
              <a:off x="1105203" y="3799844"/>
              <a:ext cx="1792915" cy="315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3EFC70FD-BAA1-4ACF-9686-69B069A59DF6}"/>
                </a:ext>
              </a:extLst>
            </p:cNvPr>
            <p:cNvSpPr txBox="1"/>
            <p:nvPr/>
          </p:nvSpPr>
          <p:spPr>
            <a:xfrm>
              <a:off x="1587522" y="3786415"/>
              <a:ext cx="828276"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altLang="ja-JP" sz="1600" dirty="0">
                  <a:latin typeface="Meiryo UI" panose="020B0604030504040204" pitchFamily="50" charset="-128"/>
                  <a:ea typeface="Meiryo UI" panose="020B0604030504040204" pitchFamily="50" charset="-128"/>
                  <a:cs typeface="Calibri"/>
                </a:rPr>
                <a:t>Falling</a:t>
              </a:r>
            </a:p>
          </p:txBody>
        </p:sp>
      </p:grpSp>
      <p:grpSp>
        <p:nvGrpSpPr>
          <p:cNvPr id="66" name="グループ化 65">
            <a:extLst>
              <a:ext uri="{FF2B5EF4-FFF2-40B4-BE49-F238E27FC236}">
                <a16:creationId xmlns:a16="http://schemas.microsoft.com/office/drawing/2014/main" id="{BA1F41A4-C849-4313-A197-65130095210F}"/>
              </a:ext>
            </a:extLst>
          </p:cNvPr>
          <p:cNvGrpSpPr/>
          <p:nvPr/>
        </p:nvGrpSpPr>
        <p:grpSpPr>
          <a:xfrm>
            <a:off x="3109433" y="2677037"/>
            <a:ext cx="1792915" cy="328900"/>
            <a:chOff x="1105203" y="3786415"/>
            <a:chExt cx="1792915" cy="328900"/>
          </a:xfrm>
        </p:grpSpPr>
        <p:sp>
          <p:nvSpPr>
            <p:cNvPr id="67" name="正方形/長方形 66">
              <a:extLst>
                <a:ext uri="{FF2B5EF4-FFF2-40B4-BE49-F238E27FC236}">
                  <a16:creationId xmlns:a16="http://schemas.microsoft.com/office/drawing/2014/main" id="{75513EF8-984E-465E-B7F1-70C0C974A273}"/>
                </a:ext>
              </a:extLst>
            </p:cNvPr>
            <p:cNvSpPr/>
            <p:nvPr/>
          </p:nvSpPr>
          <p:spPr>
            <a:xfrm>
              <a:off x="1105203" y="3799844"/>
              <a:ext cx="1792915" cy="3154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7E4B7363-393A-41B8-8DEB-B9051E35C354}"/>
                </a:ext>
              </a:extLst>
            </p:cNvPr>
            <p:cNvSpPr txBox="1"/>
            <p:nvPr/>
          </p:nvSpPr>
          <p:spPr>
            <a:xfrm>
              <a:off x="1347146" y="3786415"/>
              <a:ext cx="130902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altLang="ja-JP" sz="1600" dirty="0" err="1">
                  <a:latin typeface="Meiryo UI" panose="020B0604030504040204" pitchFamily="50" charset="-128"/>
                  <a:ea typeface="Meiryo UI" panose="020B0604030504040204" pitchFamily="50" charset="-128"/>
                  <a:cs typeface="Calibri"/>
                </a:rPr>
                <a:t>AttackMove</a:t>
              </a:r>
              <a:endParaRPr lang="en-US" altLang="ja-JP" sz="1600" dirty="0">
                <a:latin typeface="Meiryo UI" panose="020B0604030504040204" pitchFamily="50" charset="-128"/>
                <a:ea typeface="Meiryo UI" panose="020B0604030504040204" pitchFamily="50" charset="-128"/>
                <a:cs typeface="Calibri"/>
              </a:endParaRPr>
            </a:p>
          </p:txBody>
        </p:sp>
      </p:grpSp>
      <p:sp>
        <p:nvSpPr>
          <p:cNvPr id="72" name="テキスト ボックス 71">
            <a:extLst>
              <a:ext uri="{FF2B5EF4-FFF2-40B4-BE49-F238E27FC236}">
                <a16:creationId xmlns:a16="http://schemas.microsoft.com/office/drawing/2014/main" id="{76774071-7377-43E5-92A1-A69377C2CCE4}"/>
              </a:ext>
            </a:extLst>
          </p:cNvPr>
          <p:cNvSpPr txBox="1"/>
          <p:nvPr/>
        </p:nvSpPr>
        <p:spPr>
          <a:xfrm>
            <a:off x="213315" y="2475996"/>
            <a:ext cx="1249725"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err="1">
                <a:latin typeface="Meiryo UI" panose="020B0604030504040204" pitchFamily="50" charset="-128"/>
                <a:ea typeface="Meiryo UI" panose="020B0604030504040204" pitchFamily="50" charset="-128"/>
                <a:cs typeface="Calibri"/>
              </a:rPr>
              <a:t>AddModule</a:t>
            </a:r>
            <a:endParaRPr lang="en-US" altLang="ja-JP" sz="1600" dirty="0">
              <a:latin typeface="Meiryo UI" panose="020B0604030504040204" pitchFamily="50" charset="-128"/>
              <a:ea typeface="Meiryo UI" panose="020B0604030504040204" pitchFamily="50" charset="-128"/>
              <a:cs typeface="Calibri"/>
            </a:endParaRPr>
          </a:p>
        </p:txBody>
      </p:sp>
      <p:cxnSp>
        <p:nvCxnSpPr>
          <p:cNvPr id="76" name="コネクタ: カギ線 75">
            <a:extLst>
              <a:ext uri="{FF2B5EF4-FFF2-40B4-BE49-F238E27FC236}">
                <a16:creationId xmlns:a16="http://schemas.microsoft.com/office/drawing/2014/main" id="{D49566A2-F777-487A-8FB2-64899D9A4F47}"/>
              </a:ext>
            </a:extLst>
          </p:cNvPr>
          <p:cNvCxnSpPr>
            <a:cxnSpLocks/>
            <a:endCxn id="50" idx="1"/>
          </p:cNvCxnSpPr>
          <p:nvPr/>
        </p:nvCxnSpPr>
        <p:spPr>
          <a:xfrm flipV="1">
            <a:off x="2556273" y="2247262"/>
            <a:ext cx="581068" cy="15444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ED33C8DD-9C46-4D6B-A4A6-3933399B27EE}"/>
              </a:ext>
            </a:extLst>
          </p:cNvPr>
          <p:cNvCxnSpPr>
            <a:cxnSpLocks/>
          </p:cNvCxnSpPr>
          <p:nvPr/>
        </p:nvCxnSpPr>
        <p:spPr>
          <a:xfrm>
            <a:off x="2123633" y="3786889"/>
            <a:ext cx="974532" cy="1516094"/>
          </a:xfrm>
          <a:prstGeom prst="bentConnector3">
            <a:avLst>
              <a:gd name="adj1" fmla="val 523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コネクタ: カギ線 83">
            <a:extLst>
              <a:ext uri="{FF2B5EF4-FFF2-40B4-BE49-F238E27FC236}">
                <a16:creationId xmlns:a16="http://schemas.microsoft.com/office/drawing/2014/main" id="{723F67BB-C4AE-49CE-A443-A9E90B3EBB12}"/>
              </a:ext>
            </a:extLst>
          </p:cNvPr>
          <p:cNvCxnSpPr>
            <a:cxnSpLocks/>
          </p:cNvCxnSpPr>
          <p:nvPr/>
        </p:nvCxnSpPr>
        <p:spPr>
          <a:xfrm flipV="1">
            <a:off x="2125538" y="2848202"/>
            <a:ext cx="980085" cy="938687"/>
          </a:xfrm>
          <a:prstGeom prst="bentConnector3">
            <a:avLst>
              <a:gd name="adj1" fmla="val 518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コネクタ: カギ線 85">
            <a:extLst>
              <a:ext uri="{FF2B5EF4-FFF2-40B4-BE49-F238E27FC236}">
                <a16:creationId xmlns:a16="http://schemas.microsoft.com/office/drawing/2014/main" id="{020C1A11-BC8B-4E1A-842A-1BD1C6D9933C}"/>
              </a:ext>
            </a:extLst>
          </p:cNvPr>
          <p:cNvCxnSpPr>
            <a:cxnSpLocks/>
          </p:cNvCxnSpPr>
          <p:nvPr/>
        </p:nvCxnSpPr>
        <p:spPr>
          <a:xfrm>
            <a:off x="2125538" y="3786889"/>
            <a:ext cx="978940" cy="893052"/>
          </a:xfrm>
          <a:prstGeom prst="bentConnector3">
            <a:avLst>
              <a:gd name="adj1" fmla="val 519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コネクタ: カギ線 87">
            <a:extLst>
              <a:ext uri="{FF2B5EF4-FFF2-40B4-BE49-F238E27FC236}">
                <a16:creationId xmlns:a16="http://schemas.microsoft.com/office/drawing/2014/main" id="{07BEC81F-BEAF-4EFE-AC95-BE5DC6F231B8}"/>
              </a:ext>
            </a:extLst>
          </p:cNvPr>
          <p:cNvCxnSpPr>
            <a:cxnSpLocks/>
          </p:cNvCxnSpPr>
          <p:nvPr/>
        </p:nvCxnSpPr>
        <p:spPr>
          <a:xfrm flipV="1">
            <a:off x="2127443" y="3457815"/>
            <a:ext cx="978940" cy="329074"/>
          </a:xfrm>
          <a:prstGeom prst="bentConnector3">
            <a:avLst>
              <a:gd name="adj1" fmla="val 518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コネクタ: カギ線 89">
            <a:extLst>
              <a:ext uri="{FF2B5EF4-FFF2-40B4-BE49-F238E27FC236}">
                <a16:creationId xmlns:a16="http://schemas.microsoft.com/office/drawing/2014/main" id="{71196889-F2A5-4248-BCB0-44061E253B6D}"/>
              </a:ext>
            </a:extLst>
          </p:cNvPr>
          <p:cNvCxnSpPr>
            <a:cxnSpLocks/>
          </p:cNvCxnSpPr>
          <p:nvPr/>
        </p:nvCxnSpPr>
        <p:spPr>
          <a:xfrm>
            <a:off x="2127443" y="3786889"/>
            <a:ext cx="991512" cy="275375"/>
          </a:xfrm>
          <a:prstGeom prst="bentConnector3">
            <a:avLst>
              <a:gd name="adj1" fmla="val 51153"/>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テキスト ボックス 97">
            <a:extLst>
              <a:ext uri="{FF2B5EF4-FFF2-40B4-BE49-F238E27FC236}">
                <a16:creationId xmlns:a16="http://schemas.microsoft.com/office/drawing/2014/main" id="{9AC2AC0A-058A-4F7F-98C0-9E6832EB6302}"/>
              </a:ext>
            </a:extLst>
          </p:cNvPr>
          <p:cNvSpPr txBox="1"/>
          <p:nvPr/>
        </p:nvSpPr>
        <p:spPr>
          <a:xfrm>
            <a:off x="5240059" y="1330470"/>
            <a:ext cx="4373616"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また、ラムダ式を使ってそのアクションを実行してもよいのかを判定して</a:t>
            </a:r>
            <a:r>
              <a:rPr lang="en-US" altLang="ja-JP" sz="1600" dirty="0">
                <a:latin typeface="Meiryo UI" panose="020B0604030504040204" pitchFamily="50" charset="-128"/>
                <a:ea typeface="Meiryo UI" panose="020B0604030504040204" pitchFamily="50" charset="-128"/>
                <a:cs typeface="Calibri"/>
              </a:rPr>
              <a:t>bool</a:t>
            </a:r>
            <a:r>
              <a:rPr lang="ja-JP" altLang="en-US" sz="1600" dirty="0">
                <a:latin typeface="Meiryo UI" panose="020B0604030504040204" pitchFamily="50" charset="-128"/>
                <a:ea typeface="Meiryo UI" panose="020B0604030504040204" pitchFamily="50" charset="-128"/>
                <a:cs typeface="Calibri"/>
              </a:rPr>
              <a:t>型で返すように作りました。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109" name="テキスト ボックス 108">
            <a:extLst>
              <a:ext uri="{FF2B5EF4-FFF2-40B4-BE49-F238E27FC236}">
                <a16:creationId xmlns:a16="http://schemas.microsoft.com/office/drawing/2014/main" id="{E8ACB0E7-F8D3-4286-A0C0-822BD5DCCA66}"/>
              </a:ext>
            </a:extLst>
          </p:cNvPr>
          <p:cNvSpPr txBox="1"/>
          <p:nvPr/>
        </p:nvSpPr>
        <p:spPr>
          <a:xfrm>
            <a:off x="292325" y="1336078"/>
            <a:ext cx="4812110"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関数オブジェクトを使い、一つの関数を呼ぶことで、事前に登録しておいたアクションを実行させるようにしました。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125" name="テキスト ボックス 124">
            <a:extLst>
              <a:ext uri="{FF2B5EF4-FFF2-40B4-BE49-F238E27FC236}">
                <a16:creationId xmlns:a16="http://schemas.microsoft.com/office/drawing/2014/main" id="{71BD17E8-1728-472C-B0E8-D0930BBCDDBC}"/>
              </a:ext>
            </a:extLst>
          </p:cNvPr>
          <p:cNvSpPr txBox="1"/>
          <p:nvPr/>
        </p:nvSpPr>
        <p:spPr>
          <a:xfrm>
            <a:off x="213315" y="3314647"/>
            <a:ext cx="1422284"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err="1">
                <a:latin typeface="Meiryo UI" panose="020B0604030504040204" pitchFamily="50" charset="-128"/>
                <a:ea typeface="Meiryo UI" panose="020B0604030504040204" pitchFamily="50" charset="-128"/>
                <a:cs typeface="Calibri"/>
              </a:rPr>
              <a:t>MoveModule</a:t>
            </a:r>
            <a:endParaRPr lang="en-US" altLang="ja-JP" sz="1600" dirty="0">
              <a:latin typeface="Meiryo UI" panose="020B0604030504040204" pitchFamily="50" charset="-128"/>
              <a:ea typeface="Meiryo UI" panose="020B0604030504040204" pitchFamily="50" charset="-128"/>
              <a:cs typeface="Calibri"/>
            </a:endParaRPr>
          </a:p>
        </p:txBody>
      </p:sp>
      <p:sp>
        <p:nvSpPr>
          <p:cNvPr id="126" name="正方形/長方形 125">
            <a:extLst>
              <a:ext uri="{FF2B5EF4-FFF2-40B4-BE49-F238E27FC236}">
                <a16:creationId xmlns:a16="http://schemas.microsoft.com/office/drawing/2014/main" id="{2A53BCA1-5361-4CC4-B459-842022B39168}"/>
              </a:ext>
            </a:extLst>
          </p:cNvPr>
          <p:cNvSpPr/>
          <p:nvPr/>
        </p:nvSpPr>
        <p:spPr>
          <a:xfrm>
            <a:off x="5338440" y="1931906"/>
            <a:ext cx="4299165" cy="1101515"/>
          </a:xfrm>
          <a:prstGeom prst="rect">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7" name="正方形/長方形 126">
            <a:extLst>
              <a:ext uri="{FF2B5EF4-FFF2-40B4-BE49-F238E27FC236}">
                <a16:creationId xmlns:a16="http://schemas.microsoft.com/office/drawing/2014/main" id="{17738ACA-225B-4CA5-904B-1D503138EC98}"/>
              </a:ext>
            </a:extLst>
          </p:cNvPr>
          <p:cNvSpPr/>
          <p:nvPr/>
        </p:nvSpPr>
        <p:spPr>
          <a:xfrm>
            <a:off x="5332156" y="3585421"/>
            <a:ext cx="4299166" cy="2230459"/>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9" name="直線矢印コネクタ 128">
            <a:extLst>
              <a:ext uri="{FF2B5EF4-FFF2-40B4-BE49-F238E27FC236}">
                <a16:creationId xmlns:a16="http://schemas.microsoft.com/office/drawing/2014/main" id="{2417BE42-2EFC-4924-AE6E-D5C9F928FD51}"/>
              </a:ext>
            </a:extLst>
          </p:cNvPr>
          <p:cNvCxnSpPr>
            <a:cxnSpLocks/>
            <a:stCxn id="126" idx="2"/>
            <a:endCxn id="127" idx="0"/>
          </p:cNvCxnSpPr>
          <p:nvPr/>
        </p:nvCxnSpPr>
        <p:spPr>
          <a:xfrm flipH="1">
            <a:off x="7481739" y="3033421"/>
            <a:ext cx="6284" cy="55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BBB6B1C1-C235-4220-A637-3CD224F90C7B}"/>
              </a:ext>
            </a:extLst>
          </p:cNvPr>
          <p:cNvSpPr txBox="1"/>
          <p:nvPr/>
        </p:nvSpPr>
        <p:spPr>
          <a:xfrm>
            <a:off x="7514281" y="3045540"/>
            <a:ext cx="2333563"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400" dirty="0">
                <a:latin typeface="Meiryo UI" panose="020B0604030504040204" pitchFamily="50" charset="-128"/>
                <a:ea typeface="Meiryo UI" panose="020B0604030504040204" pitchFamily="50" charset="-128"/>
                <a:cs typeface="Calibri"/>
              </a:rPr>
              <a:t>登録した関数オブジェクト内でチェックする</a:t>
            </a:r>
            <a:endParaRPr lang="en-US" altLang="ja-JP" sz="1400" dirty="0">
              <a:latin typeface="Meiryo UI" panose="020B0604030504040204" pitchFamily="50" charset="-128"/>
              <a:ea typeface="Meiryo UI" panose="020B0604030504040204" pitchFamily="50" charset="-128"/>
              <a:cs typeface="Calibri"/>
            </a:endParaRPr>
          </a:p>
        </p:txBody>
      </p:sp>
      <p:sp>
        <p:nvSpPr>
          <p:cNvPr id="133" name="テキスト ボックス 132">
            <a:extLst>
              <a:ext uri="{FF2B5EF4-FFF2-40B4-BE49-F238E27FC236}">
                <a16:creationId xmlns:a16="http://schemas.microsoft.com/office/drawing/2014/main" id="{8CB1B5CE-6A2D-4E83-A0E7-FF331FF15BA6}"/>
              </a:ext>
            </a:extLst>
          </p:cNvPr>
          <p:cNvSpPr txBox="1"/>
          <p:nvPr/>
        </p:nvSpPr>
        <p:spPr>
          <a:xfrm>
            <a:off x="213315" y="5979475"/>
            <a:ext cx="9400360"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プレイヤー及び敵両方に使うため、それぞれのクラスに書くのは無駄だと思い、関数オブジェクト化して両方に使えるようにしました。今後キャラが増えても登録するアクションを変えるだけでいいので、変更にも対応できるようにしました。</a:t>
            </a:r>
            <a:endParaRPr lang="en-US" altLang="ja-JP" sz="1600" dirty="0">
              <a:latin typeface="Meiryo UI" panose="020B0604030504040204" pitchFamily="50" charset="-128"/>
              <a:ea typeface="Meiryo UI" panose="020B0604030504040204" pitchFamily="50" charset="-128"/>
              <a:cs typeface="Calibri"/>
            </a:endParaRPr>
          </a:p>
        </p:txBody>
      </p:sp>
      <p:pic>
        <p:nvPicPr>
          <p:cNvPr id="4" name="図 3">
            <a:extLst>
              <a:ext uri="{FF2B5EF4-FFF2-40B4-BE49-F238E27FC236}">
                <a16:creationId xmlns:a16="http://schemas.microsoft.com/office/drawing/2014/main" id="{8B19E35E-9A01-4052-90FD-9B85F67DB33E}"/>
              </a:ext>
            </a:extLst>
          </p:cNvPr>
          <p:cNvPicPr>
            <a:picLocks noChangeAspect="1"/>
          </p:cNvPicPr>
          <p:nvPr/>
        </p:nvPicPr>
        <p:blipFill rotWithShape="1">
          <a:blip r:embed="rId2">
            <a:extLst>
              <a:ext uri="{28A0092B-C50C-407E-A947-70E740481C1C}">
                <a14:useLocalDpi xmlns:a14="http://schemas.microsoft.com/office/drawing/2010/main" val="0"/>
              </a:ext>
            </a:extLst>
          </a:blip>
          <a:srcRect l="4019" t="16675" r="16304" b="14236"/>
          <a:stretch/>
        </p:blipFill>
        <p:spPr>
          <a:xfrm>
            <a:off x="288261" y="3682877"/>
            <a:ext cx="2206365" cy="221651"/>
          </a:xfrm>
          <a:prstGeom prst="rect">
            <a:avLst/>
          </a:prstGeom>
        </p:spPr>
      </p:pic>
      <p:pic>
        <p:nvPicPr>
          <p:cNvPr id="9" name="図 8">
            <a:extLst>
              <a:ext uri="{FF2B5EF4-FFF2-40B4-BE49-F238E27FC236}">
                <a16:creationId xmlns:a16="http://schemas.microsoft.com/office/drawing/2014/main" id="{5898717C-FF89-4074-B677-814A2883A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833" y="3617711"/>
            <a:ext cx="3218164" cy="2154770"/>
          </a:xfrm>
          <a:prstGeom prst="rect">
            <a:avLst/>
          </a:prstGeom>
        </p:spPr>
      </p:pic>
      <p:pic>
        <p:nvPicPr>
          <p:cNvPr id="11" name="図 10">
            <a:extLst>
              <a:ext uri="{FF2B5EF4-FFF2-40B4-BE49-F238E27FC236}">
                <a16:creationId xmlns:a16="http://schemas.microsoft.com/office/drawing/2014/main" id="{3D91D0B9-EE9F-44F2-90DF-B62F45753441}"/>
              </a:ext>
            </a:extLst>
          </p:cNvPr>
          <p:cNvPicPr>
            <a:picLocks noChangeAspect="1"/>
          </p:cNvPicPr>
          <p:nvPr/>
        </p:nvPicPr>
        <p:blipFill rotWithShape="1">
          <a:blip r:embed="rId4">
            <a:extLst>
              <a:ext uri="{28A0092B-C50C-407E-A947-70E740481C1C}">
                <a14:useLocalDpi xmlns:a14="http://schemas.microsoft.com/office/drawing/2010/main" val="0"/>
              </a:ext>
            </a:extLst>
          </a:blip>
          <a:srcRect t="11491" b="4880"/>
          <a:stretch/>
        </p:blipFill>
        <p:spPr>
          <a:xfrm>
            <a:off x="5795423" y="2011918"/>
            <a:ext cx="3032783" cy="923736"/>
          </a:xfrm>
          <a:prstGeom prst="rect">
            <a:avLst/>
          </a:prstGeom>
        </p:spPr>
      </p:pic>
      <p:sp>
        <p:nvSpPr>
          <p:cNvPr id="13" name="正方形/長方形 12">
            <a:extLst>
              <a:ext uri="{FF2B5EF4-FFF2-40B4-BE49-F238E27FC236}">
                <a16:creationId xmlns:a16="http://schemas.microsoft.com/office/drawing/2014/main" id="{051EC6BB-2190-42C5-AB04-6B1B5DF4E534}"/>
              </a:ext>
            </a:extLst>
          </p:cNvPr>
          <p:cNvSpPr/>
          <p:nvPr/>
        </p:nvSpPr>
        <p:spPr>
          <a:xfrm>
            <a:off x="5996940" y="2306487"/>
            <a:ext cx="2674620" cy="32804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116913CD-3256-4DAC-9675-324CD781C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308" y="2848700"/>
            <a:ext cx="2206365" cy="227126"/>
          </a:xfrm>
          <a:prstGeom prst="rect">
            <a:avLst/>
          </a:prstGeom>
        </p:spPr>
      </p:pic>
      <p:sp>
        <p:nvSpPr>
          <p:cNvPr id="69" name="テキスト ボックス 68">
            <a:extLst>
              <a:ext uri="{FF2B5EF4-FFF2-40B4-BE49-F238E27FC236}">
                <a16:creationId xmlns:a16="http://schemas.microsoft.com/office/drawing/2014/main" id="{8777C4A4-005A-481B-A442-892B0FEC5A31}"/>
              </a:ext>
            </a:extLst>
          </p:cNvPr>
          <p:cNvSpPr txBox="1"/>
          <p:nvPr/>
        </p:nvSpPr>
        <p:spPr>
          <a:xfrm>
            <a:off x="1454145" y="2522120"/>
            <a:ext cx="951198" cy="23852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100" dirty="0">
                <a:latin typeface="Meiryo UI" panose="020B0604030504040204" pitchFamily="50" charset="-128"/>
                <a:ea typeface="Meiryo UI" panose="020B0604030504040204" pitchFamily="50" charset="-128"/>
                <a:cs typeface="Calibri"/>
              </a:rPr>
              <a:t>右移動の場合</a:t>
            </a:r>
            <a:endParaRPr lang="en-US" altLang="ja-JP" sz="1100" dirty="0">
              <a:latin typeface="Meiryo UI" panose="020B0604030504040204" pitchFamily="50" charset="-128"/>
              <a:ea typeface="Meiryo UI" panose="020B0604030504040204" pitchFamily="50" charset="-128"/>
              <a:cs typeface="Calibri"/>
            </a:endParaRPr>
          </a:p>
        </p:txBody>
      </p:sp>
      <p:sp>
        <p:nvSpPr>
          <p:cNvPr id="70" name="テキスト ボックス 69">
            <a:extLst>
              <a:ext uri="{FF2B5EF4-FFF2-40B4-BE49-F238E27FC236}">
                <a16:creationId xmlns:a16="http://schemas.microsoft.com/office/drawing/2014/main" id="{0444332E-97CD-4AFF-B784-53882D86AAAA}"/>
              </a:ext>
            </a:extLst>
          </p:cNvPr>
          <p:cNvSpPr txBox="1"/>
          <p:nvPr/>
        </p:nvSpPr>
        <p:spPr>
          <a:xfrm>
            <a:off x="1280579" y="2516224"/>
            <a:ext cx="1387569"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200" dirty="0">
                <a:latin typeface="Meiryo UI" panose="020B0604030504040204" pitchFamily="50" charset="-128"/>
                <a:ea typeface="Meiryo UI" panose="020B0604030504040204" pitchFamily="50" charset="-128"/>
                <a:cs typeface="Calibri"/>
              </a:rPr>
              <a:t>（</a:t>
            </a:r>
            <a:r>
              <a:rPr lang="en-US" altLang="ja-JP" sz="1200" dirty="0">
                <a:latin typeface="Meiryo UI" panose="020B0604030504040204" pitchFamily="50" charset="-128"/>
                <a:ea typeface="Meiryo UI" panose="020B0604030504040204" pitchFamily="50" charset="-128"/>
                <a:cs typeface="Calibri"/>
              </a:rPr>
              <a:t>		</a:t>
            </a:r>
            <a:r>
              <a:rPr lang="ja-JP" altLang="en-US" sz="1200" dirty="0">
                <a:latin typeface="Meiryo UI" panose="020B0604030504040204" pitchFamily="50" charset="-128"/>
                <a:ea typeface="Meiryo UI" panose="020B0604030504040204" pitchFamily="50" charset="-128"/>
                <a:cs typeface="Calibri"/>
              </a:rPr>
              <a:t>　）</a:t>
            </a:r>
            <a:endParaRPr lang="en-US" altLang="ja-JP" sz="1200" dirty="0">
              <a:latin typeface="Meiryo UI" panose="020B0604030504040204" pitchFamily="50" charset="-128"/>
              <a:ea typeface="Meiryo UI" panose="020B0604030504040204" pitchFamily="50" charset="-128"/>
              <a:cs typeface="Calibri"/>
            </a:endParaRPr>
          </a:p>
        </p:txBody>
      </p:sp>
    </p:spTree>
    <p:extLst>
      <p:ext uri="{BB962C8B-B14F-4D97-AF65-F5344CB8AC3E}">
        <p14:creationId xmlns:p14="http://schemas.microsoft.com/office/powerpoint/2010/main" val="4119026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9C069DB6-B0AF-4113-AED2-AEE67AC01587}"/>
              </a:ext>
            </a:extLst>
          </p:cNvPr>
          <p:cNvSpPr/>
          <p:nvPr/>
        </p:nvSpPr>
        <p:spPr>
          <a:xfrm>
            <a:off x="576403" y="975597"/>
            <a:ext cx="1456577" cy="3770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32F0794-126E-4500-9D83-D1181F2D534C}"/>
              </a:ext>
            </a:extLst>
          </p:cNvPr>
          <p:cNvSpPr txBox="1"/>
          <p:nvPr/>
        </p:nvSpPr>
        <p:spPr>
          <a:xfrm>
            <a:off x="3458698" y="423804"/>
            <a:ext cx="2988601"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2800" b="1" dirty="0">
                <a:latin typeface="Meiryo UI" panose="020B0604030504040204" pitchFamily="50" charset="-128"/>
                <a:ea typeface="Meiryo UI" panose="020B0604030504040204" pitchFamily="50" charset="-128"/>
              </a:rPr>
              <a:t>◆こだわった部分◆</a:t>
            </a:r>
            <a:endParaRPr lang="ja-JP" altLang="en-US" sz="2800" b="1" dirty="0">
              <a:latin typeface="Meiryo UI" panose="020B0604030504040204" pitchFamily="50" charset="-128"/>
              <a:ea typeface="Meiryo UI" panose="020B0604030504040204" pitchFamily="50" charset="-128"/>
              <a:cs typeface="Calibri" panose="020F0502020204030204"/>
            </a:endParaRPr>
          </a:p>
        </p:txBody>
      </p:sp>
      <p:sp>
        <p:nvSpPr>
          <p:cNvPr id="20" name="正方形/長方形 19">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1" name="正方形/長方形 20">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31" name="テキスト ボックス 30">
            <a:extLst>
              <a:ext uri="{FF2B5EF4-FFF2-40B4-BE49-F238E27FC236}">
                <a16:creationId xmlns:a16="http://schemas.microsoft.com/office/drawing/2014/main" id="{01DD3D04-6DB0-4912-BEFF-60FEC4DB1E40}"/>
              </a:ext>
            </a:extLst>
          </p:cNvPr>
          <p:cNvSpPr txBox="1"/>
          <p:nvPr/>
        </p:nvSpPr>
        <p:spPr>
          <a:xfrm>
            <a:off x="576404" y="984513"/>
            <a:ext cx="1456576"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2000" dirty="0">
                <a:latin typeface="Meiryo UI" panose="020B0604030504040204" pitchFamily="50" charset="-128"/>
                <a:ea typeface="Meiryo UI" panose="020B0604030504040204" pitchFamily="50" charset="-128"/>
                <a:cs typeface="Calibri"/>
              </a:rPr>
              <a:t>走るエフェクト</a:t>
            </a:r>
            <a:endParaRPr lang="en-US" altLang="ja-JP" sz="2000" dirty="0">
              <a:latin typeface="Meiryo UI" panose="020B0604030504040204" pitchFamily="50" charset="-128"/>
              <a:ea typeface="Meiryo UI" panose="020B0604030504040204" pitchFamily="50" charset="-128"/>
              <a:cs typeface="Calibri"/>
            </a:endParaRPr>
          </a:p>
        </p:txBody>
      </p:sp>
      <p:sp>
        <p:nvSpPr>
          <p:cNvPr id="33" name="テキスト ボックス 32">
            <a:extLst>
              <a:ext uri="{FF2B5EF4-FFF2-40B4-BE49-F238E27FC236}">
                <a16:creationId xmlns:a16="http://schemas.microsoft.com/office/drawing/2014/main" id="{FEE82088-5EDA-42C4-9B01-BAC5DADB0586}"/>
              </a:ext>
            </a:extLst>
          </p:cNvPr>
          <p:cNvSpPr txBox="1"/>
          <p:nvPr/>
        </p:nvSpPr>
        <p:spPr>
          <a:xfrm>
            <a:off x="478721" y="1388211"/>
            <a:ext cx="4111029"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走る速さによってエフェクトを変えました。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アラレちゃんをイメージしてドタドタとした走りを表現しました。</a:t>
            </a:r>
            <a:endParaRPr lang="en-US" altLang="ja-JP" sz="1600" dirty="0">
              <a:latin typeface="Meiryo UI" panose="020B0604030504040204" pitchFamily="50" charset="-128"/>
              <a:ea typeface="Meiryo UI" panose="020B0604030504040204" pitchFamily="50" charset="-128"/>
              <a:cs typeface="Calibri"/>
            </a:endParaRPr>
          </a:p>
        </p:txBody>
      </p:sp>
      <p:cxnSp>
        <p:nvCxnSpPr>
          <p:cNvPr id="7" name="直線矢印コネクタ 6">
            <a:extLst>
              <a:ext uri="{FF2B5EF4-FFF2-40B4-BE49-F238E27FC236}">
                <a16:creationId xmlns:a16="http://schemas.microsoft.com/office/drawing/2014/main" id="{C1606019-2D27-4BFB-B54A-213E90BF1F72}"/>
              </a:ext>
            </a:extLst>
          </p:cNvPr>
          <p:cNvCxnSpPr>
            <a:cxnSpLocks/>
            <a:endCxn id="12" idx="0"/>
          </p:cNvCxnSpPr>
          <p:nvPr/>
        </p:nvCxnSpPr>
        <p:spPr>
          <a:xfrm>
            <a:off x="2504631" y="3366969"/>
            <a:ext cx="2" cy="82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653AC983-56FA-4625-A2B1-F492DEEBC3ED}"/>
              </a:ext>
            </a:extLst>
          </p:cNvPr>
          <p:cNvSpPr txBox="1"/>
          <p:nvPr/>
        </p:nvSpPr>
        <p:spPr>
          <a:xfrm>
            <a:off x="2534235" y="3868752"/>
            <a:ext cx="674703"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200" dirty="0">
                <a:latin typeface="Meiryo UI" panose="020B0604030504040204" pitchFamily="50" charset="-128"/>
                <a:ea typeface="Meiryo UI" panose="020B0604030504040204" pitchFamily="50" charset="-128"/>
                <a:cs typeface="Calibri"/>
              </a:rPr>
              <a:t>速度</a:t>
            </a:r>
            <a:r>
              <a:rPr lang="en-US" altLang="ja-JP" sz="1200" dirty="0">
                <a:latin typeface="Meiryo UI" panose="020B0604030504040204" pitchFamily="50" charset="-128"/>
                <a:ea typeface="Meiryo UI" panose="020B0604030504040204" pitchFamily="50" charset="-128"/>
                <a:cs typeface="Calibri"/>
              </a:rPr>
              <a:t>UP</a:t>
            </a:r>
          </a:p>
        </p:txBody>
      </p:sp>
      <p:sp>
        <p:nvSpPr>
          <p:cNvPr id="36" name="正方形/長方形 35">
            <a:extLst>
              <a:ext uri="{FF2B5EF4-FFF2-40B4-BE49-F238E27FC236}">
                <a16:creationId xmlns:a16="http://schemas.microsoft.com/office/drawing/2014/main" id="{68F0BE62-1904-43A6-A29D-AC7594B95017}"/>
              </a:ext>
            </a:extLst>
          </p:cNvPr>
          <p:cNvSpPr/>
          <p:nvPr/>
        </p:nvSpPr>
        <p:spPr>
          <a:xfrm>
            <a:off x="5484598" y="969481"/>
            <a:ext cx="1456577" cy="377026"/>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1D6E4FAB-D0A7-4BE0-881B-BEF1A80DBBAA}"/>
              </a:ext>
            </a:extLst>
          </p:cNvPr>
          <p:cNvSpPr txBox="1"/>
          <p:nvPr/>
        </p:nvSpPr>
        <p:spPr>
          <a:xfrm>
            <a:off x="5564656" y="969481"/>
            <a:ext cx="1296460"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2000" dirty="0">
                <a:latin typeface="Meiryo UI" panose="020B0604030504040204" pitchFamily="50" charset="-128"/>
                <a:ea typeface="Meiryo UI" panose="020B0604030504040204" pitchFamily="50" charset="-128"/>
                <a:cs typeface="Calibri"/>
              </a:rPr>
              <a:t>当たり判定</a:t>
            </a:r>
            <a:endParaRPr lang="en-US" altLang="ja-JP" sz="2000" dirty="0">
              <a:latin typeface="Meiryo UI" panose="020B0604030504040204" pitchFamily="50" charset="-128"/>
              <a:ea typeface="Meiryo UI" panose="020B0604030504040204" pitchFamily="50" charset="-128"/>
              <a:cs typeface="Calibri"/>
            </a:endParaRPr>
          </a:p>
        </p:txBody>
      </p:sp>
      <p:sp>
        <p:nvSpPr>
          <p:cNvPr id="38" name="テキスト ボックス 37">
            <a:extLst>
              <a:ext uri="{FF2B5EF4-FFF2-40B4-BE49-F238E27FC236}">
                <a16:creationId xmlns:a16="http://schemas.microsoft.com/office/drawing/2014/main" id="{943BD02A-6161-4416-96B8-BE814D47BF0A}"/>
              </a:ext>
            </a:extLst>
          </p:cNvPr>
          <p:cNvSpPr txBox="1"/>
          <p:nvPr/>
        </p:nvSpPr>
        <p:spPr>
          <a:xfrm>
            <a:off x="5396144" y="1388211"/>
            <a:ext cx="4111029"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err="1">
                <a:latin typeface="Meiryo UI" panose="020B0604030504040204" pitchFamily="50" charset="-128"/>
                <a:ea typeface="Meiryo UI" panose="020B0604030504040204" pitchFamily="50" charset="-128"/>
                <a:cs typeface="Calibri"/>
              </a:rPr>
              <a:t>tiledmap</a:t>
            </a:r>
            <a:r>
              <a:rPr lang="ja-JP" altLang="en-US" sz="1600" dirty="0">
                <a:latin typeface="Meiryo UI" panose="020B0604030504040204" pitchFamily="50" charset="-128"/>
                <a:ea typeface="Meiryo UI" panose="020B0604030504040204" pitchFamily="50" charset="-128"/>
                <a:cs typeface="Calibri"/>
              </a:rPr>
              <a:t>エディターを使って</a:t>
            </a:r>
            <a:r>
              <a:rPr lang="en-US" altLang="ja-JP" sz="1600" dirty="0">
                <a:latin typeface="Meiryo UI" panose="020B0604030504040204" pitchFamily="50" charset="-128"/>
                <a:ea typeface="Meiryo UI" panose="020B0604030504040204" pitchFamily="50" charset="-128"/>
                <a:cs typeface="Calibri"/>
              </a:rPr>
              <a:t>map</a:t>
            </a:r>
            <a:r>
              <a:rPr lang="ja-JP" altLang="en-US" sz="1600" dirty="0">
                <a:latin typeface="Meiryo UI" panose="020B0604030504040204" pitchFamily="50" charset="-128"/>
                <a:ea typeface="Meiryo UI" panose="020B0604030504040204" pitchFamily="50" charset="-128"/>
                <a:cs typeface="Calibri"/>
              </a:rPr>
              <a:t>を制作したため、</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その</a:t>
            </a:r>
            <a:r>
              <a:rPr lang="en-US" altLang="ja-JP" sz="1600" dirty="0">
                <a:latin typeface="Meiryo UI" panose="020B0604030504040204" pitchFamily="50" charset="-128"/>
                <a:ea typeface="Meiryo UI" panose="020B0604030504040204" pitchFamily="50" charset="-128"/>
                <a:cs typeface="Calibri"/>
              </a:rPr>
              <a:t>map</a:t>
            </a:r>
            <a:r>
              <a:rPr lang="ja-JP" altLang="en-US" sz="1600" dirty="0">
                <a:latin typeface="Meiryo UI" panose="020B0604030504040204" pitchFamily="50" charset="-128"/>
                <a:ea typeface="Meiryo UI" panose="020B0604030504040204" pitchFamily="50" charset="-128"/>
                <a:cs typeface="Calibri"/>
              </a:rPr>
              <a:t>の情報をスクリプト内から取得して判定を取りました。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埋まることがないように計算して補正をかけるなどして調節しました。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マス目で取得する場合、整数の形でなければなりません。ですが</a:t>
            </a:r>
            <a:r>
              <a:rPr lang="en-US" altLang="ja-JP" sz="1600" dirty="0">
                <a:latin typeface="Meiryo UI" panose="020B0604030504040204" pitchFamily="50" charset="-128"/>
                <a:ea typeface="Meiryo UI" panose="020B0604030504040204" pitchFamily="50" charset="-128"/>
                <a:cs typeface="Calibri"/>
              </a:rPr>
              <a:t>map</a:t>
            </a:r>
            <a:r>
              <a:rPr lang="ja-JP" altLang="en-US" sz="1600" dirty="0">
                <a:latin typeface="Meiryo UI" panose="020B0604030504040204" pitchFamily="50" charset="-128"/>
                <a:ea typeface="Meiryo UI" panose="020B0604030504040204" pitchFamily="50" charset="-128"/>
                <a:cs typeface="Calibri"/>
              </a:rPr>
              <a:t>の情報は</a:t>
            </a:r>
            <a:r>
              <a:rPr lang="en-US" altLang="ja-JP" sz="1600" dirty="0">
                <a:latin typeface="Meiryo UI" panose="020B0604030504040204" pitchFamily="50" charset="-128"/>
                <a:ea typeface="Meiryo UI" panose="020B0604030504040204" pitchFamily="50" charset="-128"/>
                <a:cs typeface="Calibri"/>
              </a:rPr>
              <a:t>float</a:t>
            </a:r>
            <a:r>
              <a:rPr lang="ja-JP" altLang="en-US" sz="1600" dirty="0">
                <a:latin typeface="Meiryo UI" panose="020B0604030504040204" pitchFamily="50" charset="-128"/>
                <a:ea typeface="Meiryo UI" panose="020B0604030504040204" pitchFamily="50" charset="-128"/>
                <a:cs typeface="Calibri"/>
              </a:rPr>
              <a:t>型であるため、計算した後、最後に小数点以下を切り捨ててきれいな整数にしました。</a:t>
            </a:r>
            <a:endParaRPr lang="en-US" altLang="ja-JP" sz="1600" dirty="0">
              <a:latin typeface="Meiryo UI" panose="020B0604030504040204" pitchFamily="50" charset="-128"/>
              <a:ea typeface="Meiryo UI" panose="020B0604030504040204" pitchFamily="50" charset="-128"/>
              <a:cs typeface="Calibri"/>
            </a:endParaRPr>
          </a:p>
        </p:txBody>
      </p:sp>
      <p:grpSp>
        <p:nvGrpSpPr>
          <p:cNvPr id="4" name="グループ化 3">
            <a:extLst>
              <a:ext uri="{FF2B5EF4-FFF2-40B4-BE49-F238E27FC236}">
                <a16:creationId xmlns:a16="http://schemas.microsoft.com/office/drawing/2014/main" id="{1BE618F0-F502-450B-AB04-077B64B5F68D}"/>
              </a:ext>
            </a:extLst>
          </p:cNvPr>
          <p:cNvGrpSpPr/>
          <p:nvPr/>
        </p:nvGrpSpPr>
        <p:grpSpPr>
          <a:xfrm>
            <a:off x="5484598" y="3700363"/>
            <a:ext cx="4022575" cy="1367087"/>
            <a:chOff x="5484598" y="3444815"/>
            <a:chExt cx="4022575" cy="1367087"/>
          </a:xfrm>
        </p:grpSpPr>
        <p:sp>
          <p:nvSpPr>
            <p:cNvPr id="42" name="正方形/長方形 41">
              <a:extLst>
                <a:ext uri="{FF2B5EF4-FFF2-40B4-BE49-F238E27FC236}">
                  <a16:creationId xmlns:a16="http://schemas.microsoft.com/office/drawing/2014/main" id="{F420E7EB-C0B9-438C-A784-9E4B70447D83}"/>
                </a:ext>
              </a:extLst>
            </p:cNvPr>
            <p:cNvSpPr/>
            <p:nvPr/>
          </p:nvSpPr>
          <p:spPr>
            <a:xfrm>
              <a:off x="5484598" y="3444815"/>
              <a:ext cx="4022575" cy="1367087"/>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a:extLst>
                <a:ext uri="{FF2B5EF4-FFF2-40B4-BE49-F238E27FC236}">
                  <a16:creationId xmlns:a16="http://schemas.microsoft.com/office/drawing/2014/main" id="{A9D434C8-EF09-49D3-88FD-549EA31B00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4656" y="3454922"/>
              <a:ext cx="2898011" cy="1348188"/>
            </a:xfrm>
            <a:prstGeom prst="rect">
              <a:avLst/>
            </a:prstGeom>
          </p:spPr>
        </p:pic>
      </p:grpSp>
      <p:sp>
        <p:nvSpPr>
          <p:cNvPr id="19" name="テキスト ボックス 18">
            <a:extLst>
              <a:ext uri="{FF2B5EF4-FFF2-40B4-BE49-F238E27FC236}">
                <a16:creationId xmlns:a16="http://schemas.microsoft.com/office/drawing/2014/main" id="{654DAAF2-4E0E-4FFC-9513-D3ED757EEEF5}"/>
              </a:ext>
            </a:extLst>
          </p:cNvPr>
          <p:cNvSpPr txBox="1"/>
          <p:nvPr/>
        </p:nvSpPr>
        <p:spPr>
          <a:xfrm>
            <a:off x="5448830" y="5118285"/>
            <a:ext cx="4111029"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計算した値を使って、タイル情報を取得します。</a:t>
            </a:r>
            <a:endParaRPr lang="en-US" altLang="ja-JP" sz="1600" dirty="0">
              <a:latin typeface="Meiryo UI" panose="020B0604030504040204" pitchFamily="50" charset="-128"/>
              <a:ea typeface="Meiryo UI" panose="020B0604030504040204" pitchFamily="50" charset="-128"/>
              <a:cs typeface="Calibri"/>
            </a:endParaRPr>
          </a:p>
        </p:txBody>
      </p:sp>
      <p:grpSp>
        <p:nvGrpSpPr>
          <p:cNvPr id="3" name="グループ化 2">
            <a:extLst>
              <a:ext uri="{FF2B5EF4-FFF2-40B4-BE49-F238E27FC236}">
                <a16:creationId xmlns:a16="http://schemas.microsoft.com/office/drawing/2014/main" id="{CEF7F210-6D1A-423F-82A6-4E06706F3EFA}"/>
              </a:ext>
            </a:extLst>
          </p:cNvPr>
          <p:cNvGrpSpPr/>
          <p:nvPr/>
        </p:nvGrpSpPr>
        <p:grpSpPr>
          <a:xfrm>
            <a:off x="5484597" y="5498644"/>
            <a:ext cx="4022575" cy="444792"/>
            <a:chOff x="5519700" y="5654248"/>
            <a:chExt cx="4022575" cy="444792"/>
          </a:xfrm>
        </p:grpSpPr>
        <p:sp>
          <p:nvSpPr>
            <p:cNvPr id="18" name="正方形/長方形 17">
              <a:extLst>
                <a:ext uri="{FF2B5EF4-FFF2-40B4-BE49-F238E27FC236}">
                  <a16:creationId xmlns:a16="http://schemas.microsoft.com/office/drawing/2014/main" id="{1FE2D171-7A1E-4254-8E66-2A5A58594B60}"/>
                </a:ext>
              </a:extLst>
            </p:cNvPr>
            <p:cNvSpPr/>
            <p:nvPr/>
          </p:nvSpPr>
          <p:spPr>
            <a:xfrm>
              <a:off x="5519700" y="5654248"/>
              <a:ext cx="4022575" cy="444792"/>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a:extLst>
                <a:ext uri="{FF2B5EF4-FFF2-40B4-BE49-F238E27FC236}">
                  <a16:creationId xmlns:a16="http://schemas.microsoft.com/office/drawing/2014/main" id="{3348C364-8DAE-4EAE-BC39-5222C730D3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64656" y="5683724"/>
              <a:ext cx="2949374" cy="383167"/>
            </a:xfrm>
            <a:prstGeom prst="rect">
              <a:avLst/>
            </a:prstGeom>
          </p:spPr>
        </p:pic>
      </p:grpSp>
      <p:pic>
        <p:nvPicPr>
          <p:cNvPr id="6" name="図 5">
            <a:extLst>
              <a:ext uri="{FF2B5EF4-FFF2-40B4-BE49-F238E27FC236}">
                <a16:creationId xmlns:a16="http://schemas.microsoft.com/office/drawing/2014/main" id="{E5098577-F2A6-4E95-BEE4-28081EC5B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281" y="2250419"/>
            <a:ext cx="2522439" cy="1554615"/>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pic>
        <p:nvPicPr>
          <p:cNvPr id="12" name="図 11">
            <a:extLst>
              <a:ext uri="{FF2B5EF4-FFF2-40B4-BE49-F238E27FC236}">
                <a16:creationId xmlns:a16="http://schemas.microsoft.com/office/drawing/2014/main" id="{BFC5C250-5CD4-4C28-8225-BACC5663386A}"/>
              </a:ext>
            </a:extLst>
          </p:cNvPr>
          <p:cNvPicPr>
            <a:picLocks noChangeAspect="1"/>
          </p:cNvPicPr>
          <p:nvPr/>
        </p:nvPicPr>
        <p:blipFill rotWithShape="1">
          <a:blip r:embed="rId5">
            <a:extLst>
              <a:ext uri="{28A0092B-C50C-407E-A947-70E740481C1C}">
                <a14:useLocalDpi xmlns:a14="http://schemas.microsoft.com/office/drawing/2010/main" val="0"/>
              </a:ext>
            </a:extLst>
          </a:blip>
          <a:srcRect r="12665"/>
          <a:stretch/>
        </p:blipFill>
        <p:spPr>
          <a:xfrm>
            <a:off x="1243413" y="4194494"/>
            <a:ext cx="2522439" cy="1646063"/>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9995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8A4399A-7274-4568-95D4-03FB71898E06}"/>
              </a:ext>
            </a:extLst>
          </p:cNvPr>
          <p:cNvSpPr txBox="1"/>
          <p:nvPr/>
        </p:nvSpPr>
        <p:spPr>
          <a:xfrm>
            <a:off x="363637" y="1680417"/>
            <a:ext cx="4550583" cy="474745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1600" dirty="0">
                <a:latin typeface="Meiryo UI" panose="020B0604030504040204" pitchFamily="50" charset="-128"/>
                <a:ea typeface="Meiryo UI" panose="020B0604030504040204" pitchFamily="50" charset="-128"/>
                <a:cs typeface="Calibri"/>
              </a:rPr>
              <a:t>日本ゲーム大賞2019に応募した作品です。</a:t>
            </a:r>
          </a:p>
          <a:p>
            <a:r>
              <a:rPr lang="ja-JP" altLang="en-US" sz="1600" dirty="0">
                <a:latin typeface="Meiryo UI" panose="020B0604030504040204" pitchFamily="50" charset="-128"/>
                <a:ea typeface="Meiryo UI" panose="020B0604030504040204" pitchFamily="50" charset="-128"/>
                <a:cs typeface="Calibri"/>
              </a:rPr>
              <a:t>今回のテーマは「　　」です。</a:t>
            </a:r>
          </a:p>
          <a:p>
            <a:r>
              <a:rPr lang="ja-JP" altLang="en-US" sz="1600" dirty="0">
                <a:latin typeface="Meiryo UI" panose="020B0604030504040204" pitchFamily="50" charset="-128"/>
                <a:ea typeface="Meiryo UI" panose="020B0604030504040204" pitchFamily="50" charset="-128"/>
                <a:cs typeface="Calibri"/>
              </a:rPr>
              <a:t>　　の形に似ているもの、例えば花や歯車などに擬態し、ステージ内を歩いている人間に見つからないようにゴールを目指すステルスゲームを制作しました。</a:t>
            </a:r>
            <a:endParaRPr lang="en-US" altLang="ja-JP" sz="1600" dirty="0">
              <a:latin typeface="Meiryo UI" panose="020B0604030504040204" pitchFamily="50" charset="-128"/>
              <a:ea typeface="Meiryo UI" panose="020B0604030504040204" pitchFamily="50" charset="-128"/>
              <a:cs typeface="Calibri"/>
            </a:endParaRPr>
          </a:p>
          <a:p>
            <a:endParaRPr lang="ja-JP" altLang="en-US"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en-US" altLang="ja-JP" sz="1600" dirty="0">
              <a:latin typeface="Meiryo UI" panose="020B0604030504040204" pitchFamily="50" charset="-128"/>
              <a:ea typeface="Meiryo UI" panose="020B0604030504040204" pitchFamily="50" charset="-128"/>
              <a:cs typeface="Calibri"/>
            </a:endParaRPr>
          </a:p>
          <a:p>
            <a:endParaRPr lang="ja-JP" altLang="en-US"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このゲームでは今まで実装した経験のなかった、図鑑やタイトルシーンでの登場演出を担当したので、チームメンバーに意見を聞き、何度も試行錯誤しながら実装しました。タイトルシーンでは見ていて楽しくなるような演出づくり、図鑑では美術館のような雰囲気づくりを重視して制作しました。　</a:t>
            </a:r>
            <a:endParaRPr lang="en-US" altLang="ja-JP" sz="1600" dirty="0">
              <a:latin typeface="Meiryo UI" panose="020B0604030504040204" pitchFamily="50" charset="-128"/>
              <a:ea typeface="Meiryo UI" panose="020B0604030504040204" pitchFamily="50" charset="-128"/>
              <a:cs typeface="Calibri"/>
            </a:endParaRPr>
          </a:p>
        </p:txBody>
      </p:sp>
      <p:grpSp>
        <p:nvGrpSpPr>
          <p:cNvPr id="12" name="グループ化 11">
            <a:extLst>
              <a:ext uri="{FF2B5EF4-FFF2-40B4-BE49-F238E27FC236}">
                <a16:creationId xmlns:a16="http://schemas.microsoft.com/office/drawing/2014/main" id="{EA1C435C-E33B-41D8-AE0C-E2C0702BC49D}"/>
              </a:ext>
            </a:extLst>
          </p:cNvPr>
          <p:cNvGrpSpPr/>
          <p:nvPr/>
        </p:nvGrpSpPr>
        <p:grpSpPr>
          <a:xfrm>
            <a:off x="4292577" y="4769696"/>
            <a:ext cx="4962808" cy="1628668"/>
            <a:chOff x="4230585" y="4468655"/>
            <a:chExt cx="4700911" cy="1343793"/>
          </a:xfrm>
        </p:grpSpPr>
        <p:sp>
          <p:nvSpPr>
            <p:cNvPr id="13" name="正方形/長方形 12">
              <a:extLst>
                <a:ext uri="{FF2B5EF4-FFF2-40B4-BE49-F238E27FC236}">
                  <a16:creationId xmlns:a16="http://schemas.microsoft.com/office/drawing/2014/main" id="{9F104BAF-B457-4198-BBFB-C3827F8CFA43}"/>
                </a:ext>
              </a:extLst>
            </p:cNvPr>
            <p:cNvSpPr/>
            <p:nvPr/>
          </p:nvSpPr>
          <p:spPr>
            <a:xfrm>
              <a:off x="5254996" y="4468655"/>
              <a:ext cx="3437724" cy="1343793"/>
            </a:xfrm>
            <a:prstGeom prst="rect">
              <a:avLst/>
            </a:prstGeom>
            <a:ln w="1905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dirty="0"/>
            </a:p>
          </p:txBody>
        </p:sp>
        <p:sp>
          <p:nvSpPr>
            <p:cNvPr id="14" name="テキスト ボックス 13">
              <a:extLst>
                <a:ext uri="{FF2B5EF4-FFF2-40B4-BE49-F238E27FC236}">
                  <a16:creationId xmlns:a16="http://schemas.microsoft.com/office/drawing/2014/main" id="{3800B5AB-D123-46FB-A326-0B2C78BA9097}"/>
                </a:ext>
              </a:extLst>
            </p:cNvPr>
            <p:cNvSpPr txBox="1"/>
            <p:nvPr/>
          </p:nvSpPr>
          <p:spPr>
            <a:xfrm>
              <a:off x="4230585" y="4491947"/>
              <a:ext cx="2423590" cy="1320501"/>
            </a:xfrm>
            <a:prstGeom prst="rect">
              <a:avLst/>
            </a:prstGeom>
            <a:noFill/>
          </p:spPr>
          <p:txBody>
            <a:bodyPr wrap="square" rtlCol="0">
              <a:spAutoFit/>
            </a:bodyPr>
            <a:lstStyle/>
            <a:p>
              <a:pPr algn="r"/>
              <a:r>
                <a:rPr lang="ja-JP" altLang="en-US" sz="1400" dirty="0">
                  <a:latin typeface="HGPｺﾞｼｯｸE" panose="020B0900000000000000" pitchFamily="50" charset="-128"/>
                  <a:ea typeface="HGPｺﾞｼｯｸE" panose="020B0900000000000000" pitchFamily="50" charset="-128"/>
                </a:rPr>
                <a:t>プラットフォーム</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使用言語</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使用エンジン</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制作人数</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制作時期</a:t>
              </a:r>
              <a:endParaRPr lang="en-US" altLang="ja-JP" sz="1400" dirty="0">
                <a:latin typeface="HGPｺﾞｼｯｸE" panose="020B0900000000000000" pitchFamily="50" charset="-128"/>
                <a:ea typeface="HGPｺﾞｼｯｸE" panose="020B0900000000000000" pitchFamily="50" charset="-128"/>
              </a:endParaRPr>
            </a:p>
            <a:p>
              <a:pPr algn="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ジャンル</a:t>
              </a:r>
              <a:endParaRPr lang="ja-JP" altLang="en-US" sz="1200" dirty="0">
                <a:latin typeface="HGPｺﾞｼｯｸE" panose="020B0900000000000000" pitchFamily="50" charset="-128"/>
                <a:ea typeface="HGPｺﾞｼｯｸE" panose="020B0900000000000000" pitchFamily="50" charset="-128"/>
              </a:endParaRPr>
            </a:p>
          </p:txBody>
        </p:sp>
        <p:sp>
          <p:nvSpPr>
            <p:cNvPr id="15" name="テキスト ボックス 14">
              <a:extLst>
                <a:ext uri="{FF2B5EF4-FFF2-40B4-BE49-F238E27FC236}">
                  <a16:creationId xmlns:a16="http://schemas.microsoft.com/office/drawing/2014/main" id="{70AA2D1D-BFED-4C5C-BE55-6F54DB930EF2}"/>
                </a:ext>
              </a:extLst>
            </p:cNvPr>
            <p:cNvSpPr txBox="1"/>
            <p:nvPr/>
          </p:nvSpPr>
          <p:spPr>
            <a:xfrm>
              <a:off x="6710256" y="4482311"/>
              <a:ext cx="2221240" cy="1320501"/>
            </a:xfrm>
            <a:prstGeom prst="rect">
              <a:avLst/>
            </a:prstGeom>
            <a:noFill/>
          </p:spPr>
          <p:txBody>
            <a:bodyPr wrap="square" rtlCol="0">
              <a:spAutoFit/>
            </a:bodyPr>
            <a:lstStyle/>
            <a:p>
              <a:r>
                <a:rPr lang="en-US" altLang="ja-JP" sz="1400" dirty="0">
                  <a:latin typeface="HGPｺﾞｼｯｸE" panose="020B0900000000000000" pitchFamily="50" charset="-128"/>
                  <a:ea typeface="HGPｺﾞｼｯｸE" panose="020B0900000000000000" pitchFamily="50" charset="-128"/>
                </a:rPr>
                <a:t>PC</a:t>
              </a:r>
            </a:p>
            <a:p>
              <a:r>
                <a:rPr lang="en-US" altLang="ja-JP" sz="1400" dirty="0">
                  <a:latin typeface="HGPｺﾞｼｯｸE" panose="020B0900000000000000" pitchFamily="50" charset="-128"/>
                  <a:ea typeface="HGPｺﾞｼｯｸE" panose="020B0900000000000000" pitchFamily="50" charset="-128"/>
                </a:rPr>
                <a:t>C#</a:t>
              </a:r>
            </a:p>
            <a:p>
              <a:r>
                <a:rPr lang="en-US" altLang="ja-JP" sz="1400" dirty="0">
                  <a:latin typeface="HGPｺﾞｼｯｸE" panose="020B0900000000000000" pitchFamily="50" charset="-128"/>
                  <a:ea typeface="HGPｺﾞｼｯｸE" panose="020B0900000000000000" pitchFamily="50" charset="-128"/>
                </a:rPr>
                <a:t>Unity</a:t>
              </a:r>
            </a:p>
            <a:p>
              <a:r>
                <a:rPr lang="ja-JP" altLang="en-US" sz="1400" dirty="0">
                  <a:latin typeface="HGPｺﾞｼｯｸE" panose="020B0900000000000000" pitchFamily="50" charset="-128"/>
                  <a:ea typeface="HGPｺﾞｼｯｸE" panose="020B0900000000000000" pitchFamily="50" charset="-128"/>
                </a:rPr>
                <a:t>プログラマー</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2019</a:t>
              </a:r>
              <a:r>
                <a:rPr lang="ja-JP" altLang="en-US" sz="1400" dirty="0">
                  <a:latin typeface="HGPｺﾞｼｯｸE" panose="020B0900000000000000" pitchFamily="50" charset="-128"/>
                  <a:ea typeface="HGPｺﾞｼｯｸE" panose="020B0900000000000000" pitchFamily="50" charset="-128"/>
                </a:rPr>
                <a:t>年</a:t>
              </a:r>
              <a:r>
                <a:rPr lang="en-US" altLang="ja-JP" sz="1400" dirty="0">
                  <a:latin typeface="HGPｺﾞｼｯｸE" panose="020B0900000000000000" pitchFamily="50" charset="-128"/>
                  <a:ea typeface="HGPｺﾞｼｯｸE" panose="020B0900000000000000" pitchFamily="50" charset="-128"/>
                </a:rPr>
                <a:t>2</a:t>
              </a:r>
              <a:r>
                <a:rPr lang="ja-JP" altLang="en-US" sz="1400" dirty="0">
                  <a:latin typeface="HGPｺﾞｼｯｸE" panose="020B0900000000000000" pitchFamily="50" charset="-128"/>
                  <a:ea typeface="HGPｺﾞｼｯｸE" panose="020B0900000000000000" pitchFamily="50" charset="-128"/>
                </a:rPr>
                <a:t>月～</a:t>
              </a:r>
              <a:r>
                <a:rPr lang="en-US" altLang="ja-JP" sz="1400" dirty="0">
                  <a:latin typeface="HGPｺﾞｼｯｸE" panose="020B0900000000000000" pitchFamily="50" charset="-128"/>
                  <a:ea typeface="HGPｺﾞｼｯｸE" panose="020B0900000000000000" pitchFamily="50" charset="-128"/>
                </a:rPr>
                <a:t>6</a:t>
              </a:r>
              <a:r>
                <a:rPr lang="ja-JP" altLang="en-US" sz="1400" dirty="0">
                  <a:latin typeface="HGPｺﾞｼｯｸE" panose="020B0900000000000000" pitchFamily="50" charset="-128"/>
                  <a:ea typeface="HGPｺﾞｼｯｸE" panose="020B0900000000000000" pitchFamily="50" charset="-128"/>
                </a:rPr>
                <a:t>月</a:t>
              </a:r>
              <a:endParaRPr lang="en-US" altLang="ja-JP" sz="1400" dirty="0">
                <a:latin typeface="HGPｺﾞｼｯｸE" panose="020B0900000000000000" pitchFamily="50" charset="-128"/>
                <a:ea typeface="HGPｺﾞｼｯｸE" panose="020B0900000000000000" pitchFamily="50" charset="-128"/>
              </a:endParaRPr>
            </a:p>
            <a:p>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ステルスアクション</a:t>
              </a:r>
            </a:p>
          </p:txBody>
        </p:sp>
      </p:grpSp>
      <p:sp>
        <p:nvSpPr>
          <p:cNvPr id="17" name="正方形/長方形 16">
            <a:extLst>
              <a:ext uri="{FF2B5EF4-FFF2-40B4-BE49-F238E27FC236}">
                <a16:creationId xmlns:a16="http://schemas.microsoft.com/office/drawing/2014/main" id="{A4C01F5E-2DDB-4E0A-B2C9-37B7403D1145}"/>
              </a:ext>
            </a:extLst>
          </p:cNvPr>
          <p:cNvSpPr/>
          <p:nvPr/>
        </p:nvSpPr>
        <p:spPr>
          <a:xfrm>
            <a:off x="7944244" y="5430142"/>
            <a:ext cx="552057" cy="307777"/>
          </a:xfrm>
          <a:prstGeom prst="rect">
            <a:avLst/>
          </a:prstGeom>
        </p:spPr>
        <p:txBody>
          <a:bodyPr wrap="square">
            <a:spAutoFit/>
          </a:bodyPr>
          <a:lstStyle/>
          <a:p>
            <a:r>
              <a:rPr lang="en-US" altLang="ja-JP" sz="1400" dirty="0">
                <a:latin typeface="HGPｺﾞｼｯｸE" panose="020B0900000000000000" pitchFamily="50" charset="-128"/>
                <a:ea typeface="HGPｺﾞｼｯｸE" panose="020B0900000000000000" pitchFamily="50" charset="-128"/>
              </a:rPr>
              <a:t>4</a:t>
            </a:r>
            <a:r>
              <a:rPr lang="ja-JP" altLang="en-US" sz="1400" dirty="0">
                <a:latin typeface="HGPｺﾞｼｯｸE" panose="020B0900000000000000" pitchFamily="50" charset="-128"/>
                <a:ea typeface="HGPｺﾞｼｯｸE" panose="020B0900000000000000" pitchFamily="50" charset="-128"/>
              </a:rPr>
              <a:t>人</a:t>
            </a:r>
            <a:endParaRPr lang="en-US" altLang="ja-JP" sz="1400" dirty="0">
              <a:latin typeface="HGPｺﾞｼｯｸE" panose="020B0900000000000000" pitchFamily="50" charset="-128"/>
              <a:ea typeface="HGPｺﾞｼｯｸE" panose="020B0900000000000000" pitchFamily="50" charset="-128"/>
            </a:endParaRPr>
          </a:p>
        </p:txBody>
      </p:sp>
      <p:sp>
        <p:nvSpPr>
          <p:cNvPr id="2" name="テキスト ボックス 1">
            <a:extLst>
              <a:ext uri="{FF2B5EF4-FFF2-40B4-BE49-F238E27FC236}">
                <a16:creationId xmlns:a16="http://schemas.microsoft.com/office/drawing/2014/main" id="{C32F0794-126E-4500-9D83-D1181F2D534C}"/>
              </a:ext>
            </a:extLst>
          </p:cNvPr>
          <p:cNvSpPr txBox="1"/>
          <p:nvPr/>
        </p:nvSpPr>
        <p:spPr>
          <a:xfrm>
            <a:off x="759723" y="569354"/>
            <a:ext cx="2575493" cy="9925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6000" b="1" dirty="0">
                <a:latin typeface="MS UI Gothic" panose="020B0600070205080204" pitchFamily="50" charset="-128"/>
                <a:ea typeface="MS UI Gothic" panose="020B0600070205080204" pitchFamily="50" charset="-128"/>
              </a:rPr>
              <a:t>camouf</a:t>
            </a:r>
          </a:p>
        </p:txBody>
      </p:sp>
      <p:sp>
        <p:nvSpPr>
          <p:cNvPr id="8" name="テキスト ボックス 7">
            <a:extLst>
              <a:ext uri="{FF2B5EF4-FFF2-40B4-BE49-F238E27FC236}">
                <a16:creationId xmlns:a16="http://schemas.microsoft.com/office/drawing/2014/main" id="{A45F6D4F-19D3-4848-977C-6B6DCF82526F}"/>
              </a:ext>
            </a:extLst>
          </p:cNvPr>
          <p:cNvSpPr txBox="1"/>
          <p:nvPr/>
        </p:nvSpPr>
        <p:spPr>
          <a:xfrm>
            <a:off x="1485686" y="426033"/>
            <a:ext cx="2462766"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2400" b="1" dirty="0">
                <a:latin typeface="Meiryo UI" panose="020B0604030504040204" pitchFamily="50" charset="-128"/>
                <a:ea typeface="Meiryo UI" panose="020B0604030504040204" pitchFamily="50" charset="-128"/>
                <a:cs typeface="Calibri"/>
              </a:rPr>
              <a:t>カモフラージュ</a:t>
            </a:r>
            <a:endParaRPr lang="ja-JP" altLang="en-US" sz="2800" b="1" dirty="0">
              <a:latin typeface="Meiryo UI" panose="020B0604030504040204" pitchFamily="50" charset="-128"/>
              <a:ea typeface="Meiryo UI" panose="020B0604030504040204" pitchFamily="50" charset="-128"/>
              <a:cs typeface="Calibri"/>
            </a:endParaRPr>
          </a:p>
        </p:txBody>
      </p:sp>
      <p:sp>
        <p:nvSpPr>
          <p:cNvPr id="23" name="正方形/長方形 22"/>
          <p:cNvSpPr/>
          <p:nvPr/>
        </p:nvSpPr>
        <p:spPr>
          <a:xfrm>
            <a:off x="5374060" y="2932458"/>
            <a:ext cx="3629246" cy="1078248"/>
          </a:xfrm>
          <a:prstGeom prst="rect">
            <a:avLst/>
          </a:prstGeom>
          <a:solidFill>
            <a:srgbClr val="E7EE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6" name="テキスト ボックス 5">
            <a:extLst>
              <a:ext uri="{FF2B5EF4-FFF2-40B4-BE49-F238E27FC236}">
                <a16:creationId xmlns:a16="http://schemas.microsoft.com/office/drawing/2014/main" id="{E7B50AF0-9E48-4C1C-9F4E-7870C6234C73}"/>
              </a:ext>
            </a:extLst>
          </p:cNvPr>
          <p:cNvSpPr txBox="1"/>
          <p:nvPr/>
        </p:nvSpPr>
        <p:spPr>
          <a:xfrm>
            <a:off x="5376488" y="4399348"/>
            <a:ext cx="3626819" cy="369332"/>
          </a:xfrm>
          <a:prstGeom prst="rect">
            <a:avLst/>
          </a:prstGeom>
          <a:solidFill>
            <a:srgbClr val="CCFFCC"/>
          </a:solidFill>
          <a:ln w="19050">
            <a:solidFill>
              <a:schemeClr val="tx1"/>
            </a:solidFill>
          </a:ln>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gn="ctr"/>
            <a:r>
              <a:rPr lang="ja-JP" altLang="en-US" dirty="0">
                <a:latin typeface="HGｺﾞｼｯｸE" panose="020B0909000000000000" pitchFamily="49" charset="-128"/>
                <a:ea typeface="HGｺﾞｼｯｸE" panose="020B0909000000000000" pitchFamily="49" charset="-128"/>
              </a:rPr>
              <a:t>日本ゲーム大賞応募作品</a:t>
            </a:r>
          </a:p>
        </p:txBody>
      </p:sp>
      <p:pic>
        <p:nvPicPr>
          <p:cNvPr id="18" name="図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2980" y="2853885"/>
            <a:ext cx="1283187" cy="1173980"/>
          </a:xfrm>
          <a:prstGeom prst="rect">
            <a:avLst/>
          </a:prstGeom>
        </p:spPr>
      </p:pic>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9229" y="2914891"/>
            <a:ext cx="1712695" cy="1027616"/>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106" y="569354"/>
            <a:ext cx="3449154" cy="2208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正方形/長方形 21">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5" name="正方形/長方形 24">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7" name="正方形/長方形 26">
            <a:extLst>
              <a:ext uri="{FF2B5EF4-FFF2-40B4-BE49-F238E27FC236}">
                <a16:creationId xmlns:a16="http://schemas.microsoft.com/office/drawing/2014/main" id="{75E001BD-6088-40B5-A595-55024EAE1042}"/>
              </a:ext>
            </a:extLst>
          </p:cNvPr>
          <p:cNvSpPr/>
          <p:nvPr/>
        </p:nvSpPr>
        <p:spPr>
          <a:xfrm>
            <a:off x="380999" y="1522729"/>
            <a:ext cx="4541902" cy="6746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0" name="テキスト ボックス 19">
            <a:extLst>
              <a:ext uri="{FF2B5EF4-FFF2-40B4-BE49-F238E27FC236}">
                <a16:creationId xmlns:a16="http://schemas.microsoft.com/office/drawing/2014/main" id="{C32F0794-126E-4500-9D83-D1181F2D534C}"/>
              </a:ext>
            </a:extLst>
          </p:cNvPr>
          <p:cNvSpPr txBox="1"/>
          <p:nvPr/>
        </p:nvSpPr>
        <p:spPr>
          <a:xfrm>
            <a:off x="3152847" y="569354"/>
            <a:ext cx="1447147" cy="9925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6000" b="1" dirty="0">
                <a:latin typeface="MS UI Gothic" panose="020B0600070205080204" pitchFamily="50" charset="-128"/>
                <a:ea typeface="MS UI Gothic" panose="020B0600070205080204" pitchFamily="50" charset="-128"/>
              </a:rPr>
              <a:t>lage</a:t>
            </a:r>
          </a:p>
        </p:txBody>
      </p:sp>
      <p:sp>
        <p:nvSpPr>
          <p:cNvPr id="5" name="テキスト ボックス 4"/>
          <p:cNvSpPr txBox="1"/>
          <p:nvPr/>
        </p:nvSpPr>
        <p:spPr>
          <a:xfrm>
            <a:off x="1683990" y="1899878"/>
            <a:ext cx="408579" cy="369332"/>
          </a:xfrm>
          <a:prstGeom prst="rect">
            <a:avLst/>
          </a:prstGeom>
          <a:noFill/>
        </p:spPr>
        <p:txBody>
          <a:bodyPr wrap="square" rtlCol="0">
            <a:spAutoFit/>
          </a:bodyPr>
          <a:lstStyle/>
          <a:p>
            <a:r>
              <a:rPr lang="ja-JP" altLang="en-US" dirty="0"/>
              <a:t>☆</a:t>
            </a:r>
          </a:p>
        </p:txBody>
      </p:sp>
      <p:sp>
        <p:nvSpPr>
          <p:cNvPr id="21" name="テキスト ボックス 20"/>
          <p:cNvSpPr txBox="1"/>
          <p:nvPr/>
        </p:nvSpPr>
        <p:spPr>
          <a:xfrm>
            <a:off x="354734" y="2144148"/>
            <a:ext cx="376287" cy="369332"/>
          </a:xfrm>
          <a:prstGeom prst="rect">
            <a:avLst/>
          </a:prstGeom>
          <a:noFill/>
        </p:spPr>
        <p:txBody>
          <a:bodyPr wrap="square" rtlCol="0">
            <a:spAutoFit/>
          </a:bodyPr>
          <a:lstStyle/>
          <a:p>
            <a:r>
              <a:rPr lang="ja-JP" altLang="en-US" dirty="0"/>
              <a:t>☆</a:t>
            </a:r>
          </a:p>
        </p:txBody>
      </p:sp>
      <p:sp>
        <p:nvSpPr>
          <p:cNvPr id="24" name="テキスト ボックス 23">
            <a:extLst>
              <a:ext uri="{FF2B5EF4-FFF2-40B4-BE49-F238E27FC236}">
                <a16:creationId xmlns:a16="http://schemas.microsoft.com/office/drawing/2014/main" id="{73C10C06-94B6-4E17-939B-8E44C6183460}"/>
              </a:ext>
            </a:extLst>
          </p:cNvPr>
          <p:cNvSpPr txBox="1"/>
          <p:nvPr/>
        </p:nvSpPr>
        <p:spPr>
          <a:xfrm>
            <a:off x="380999" y="3097070"/>
            <a:ext cx="4116957"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私の設計・実装した箇所は以下の２つです。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・図鑑機能</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・タイトルシーンでの登場演出</a:t>
            </a:r>
            <a:endParaRPr lang="en-US" altLang="ja-JP" sz="1600" dirty="0">
              <a:latin typeface="Meiryo UI" panose="020B0604030504040204" pitchFamily="50" charset="-128"/>
              <a:ea typeface="Meiryo UI" panose="020B0604030504040204" pitchFamily="50" charset="-128"/>
              <a:cs typeface="Calibri"/>
            </a:endParaRPr>
          </a:p>
        </p:txBody>
      </p:sp>
      <p:sp>
        <p:nvSpPr>
          <p:cNvPr id="26" name="テキスト ボックス 25">
            <a:extLst>
              <a:ext uri="{FF2B5EF4-FFF2-40B4-BE49-F238E27FC236}">
                <a16:creationId xmlns:a16="http://schemas.microsoft.com/office/drawing/2014/main" id="{2488FE18-5374-4538-9038-19F3A4DD6F39}"/>
              </a:ext>
            </a:extLst>
          </p:cNvPr>
          <p:cNvSpPr txBox="1"/>
          <p:nvPr/>
        </p:nvSpPr>
        <p:spPr>
          <a:xfrm>
            <a:off x="363637" y="3895794"/>
            <a:ext cx="4116957"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他にも、データ作成も担当しました。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　　リソース</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・キャラクターモデル</a:t>
            </a:r>
            <a:endParaRPr lang="en-US" altLang="ja-JP" sz="1600" dirty="0">
              <a:latin typeface="Meiryo UI" panose="020B0604030504040204" pitchFamily="50" charset="-128"/>
              <a:ea typeface="Meiryo UI" panose="020B0604030504040204" pitchFamily="50" charset="-128"/>
              <a:cs typeface="Calibri"/>
            </a:endParaRPr>
          </a:p>
        </p:txBody>
      </p:sp>
      <p:sp>
        <p:nvSpPr>
          <p:cNvPr id="6" name="テキスト ボックス 5">
            <a:extLst>
              <a:ext uri="{FF2B5EF4-FFF2-40B4-BE49-F238E27FC236}">
                <a16:creationId xmlns:a16="http://schemas.microsoft.com/office/drawing/2014/main" id="{3D377C98-6820-49AD-9C14-66771D1933A0}"/>
              </a:ext>
            </a:extLst>
          </p:cNvPr>
          <p:cNvSpPr txBox="1"/>
          <p:nvPr/>
        </p:nvSpPr>
        <p:spPr>
          <a:xfrm>
            <a:off x="591083" y="4108780"/>
            <a:ext cx="446193" cy="369332"/>
          </a:xfrm>
          <a:prstGeom prst="rect">
            <a:avLst/>
          </a:prstGeom>
          <a:noFill/>
        </p:spPr>
        <p:txBody>
          <a:bodyPr wrap="square" rtlCol="0">
            <a:spAutoFit/>
          </a:bodyPr>
          <a:lstStyle/>
          <a:p>
            <a:r>
              <a:rPr lang="en-US" altLang="ja-JP" dirty="0"/>
              <a:t>UI</a:t>
            </a:r>
            <a:endParaRPr lang="ja-JP" altLang="en-US" dirty="0"/>
          </a:p>
        </p:txBody>
      </p:sp>
      <p:sp>
        <p:nvSpPr>
          <p:cNvPr id="28" name="テキスト ボックス 27">
            <a:extLst>
              <a:ext uri="{FF2B5EF4-FFF2-40B4-BE49-F238E27FC236}">
                <a16:creationId xmlns:a16="http://schemas.microsoft.com/office/drawing/2014/main" id="{DF27E23E-3740-4E68-BE1C-D95DB92CEA48}"/>
              </a:ext>
            </a:extLst>
          </p:cNvPr>
          <p:cNvSpPr txBox="1"/>
          <p:nvPr/>
        </p:nvSpPr>
        <p:spPr>
          <a:xfrm>
            <a:off x="6910395" y="5823384"/>
            <a:ext cx="2344990" cy="27699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a:t>
            </a:r>
            <a:r>
              <a:rPr lang="ja-JP" altLang="en-US" sz="1200" dirty="0">
                <a:latin typeface="HGPｺﾞｼｯｸE" panose="020B0900000000000000" pitchFamily="50" charset="-128"/>
                <a:ea typeface="HGPｺﾞｼｯｸE" panose="020B0900000000000000" pitchFamily="50" charset="-128"/>
              </a:rPr>
              <a:t>企画</a:t>
            </a:r>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カ月、制作</a:t>
            </a:r>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カ月</a:t>
            </a:r>
            <a:r>
              <a:rPr lang="en-US" altLang="ja-JP" sz="1200" dirty="0">
                <a:latin typeface="HGPｺﾞｼｯｸE" panose="020B0900000000000000" pitchFamily="50" charset="-128"/>
                <a:ea typeface="HGPｺﾞｼｯｸE" panose="020B0900000000000000" pitchFamily="50" charset="-128"/>
              </a:rPr>
              <a:t>)</a:t>
            </a:r>
          </a:p>
        </p:txBody>
      </p:sp>
    </p:spTree>
    <p:extLst>
      <p:ext uri="{BB962C8B-B14F-4D97-AF65-F5344CB8AC3E}">
        <p14:creationId xmlns:p14="http://schemas.microsoft.com/office/powerpoint/2010/main" val="297572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0434645D-204A-4CF1-86EA-B3683D8CC750}"/>
              </a:ext>
            </a:extLst>
          </p:cNvPr>
          <p:cNvSpPr/>
          <p:nvPr/>
        </p:nvSpPr>
        <p:spPr>
          <a:xfrm>
            <a:off x="710586" y="3184178"/>
            <a:ext cx="3414373" cy="3367625"/>
          </a:xfrm>
          <a:prstGeom prst="rect">
            <a:avLst/>
          </a:prstGeom>
          <a:solidFill>
            <a:schemeClr val="bg1"/>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ea typeface="ＭＳ Ｐゴシック"/>
                <a:cs typeface="Calibri"/>
              </a:rPr>
              <a:t>イメージ図</a:t>
            </a:r>
            <a:endParaRPr lang="ja-JP" altLang="en-US" sz="1350" dirty="0"/>
          </a:p>
        </p:txBody>
      </p:sp>
      <p:sp>
        <p:nvSpPr>
          <p:cNvPr id="2" name="テキスト ボックス 1">
            <a:extLst>
              <a:ext uri="{FF2B5EF4-FFF2-40B4-BE49-F238E27FC236}">
                <a16:creationId xmlns:a16="http://schemas.microsoft.com/office/drawing/2014/main" id="{C32F0794-126E-4500-9D83-D1181F2D534C}"/>
              </a:ext>
            </a:extLst>
          </p:cNvPr>
          <p:cNvSpPr txBox="1"/>
          <p:nvPr/>
        </p:nvSpPr>
        <p:spPr>
          <a:xfrm>
            <a:off x="2922597" y="409021"/>
            <a:ext cx="4060804"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2800" b="1" dirty="0">
                <a:latin typeface="Meiryo UI" panose="020B0604030504040204" pitchFamily="50" charset="-128"/>
                <a:ea typeface="Meiryo UI" panose="020B0604030504040204" pitchFamily="50" charset="-128"/>
              </a:rPr>
              <a:t>◆図鑑でのライトの動き◆</a:t>
            </a:r>
            <a:endParaRPr lang="ja-JP" altLang="en-US" sz="2800" b="1" dirty="0">
              <a:latin typeface="Meiryo UI" panose="020B0604030504040204" pitchFamily="50" charset="-128"/>
              <a:ea typeface="Meiryo UI" panose="020B0604030504040204" pitchFamily="50" charset="-128"/>
              <a:cs typeface="Calibri" panose="020F0502020204030204"/>
            </a:endParaRPr>
          </a:p>
        </p:txBody>
      </p:sp>
      <p:sp>
        <p:nvSpPr>
          <p:cNvPr id="3" name="テキスト ボックス 2">
            <a:extLst>
              <a:ext uri="{FF2B5EF4-FFF2-40B4-BE49-F238E27FC236}">
                <a16:creationId xmlns:a16="http://schemas.microsoft.com/office/drawing/2014/main" id="{C8A4399A-7274-4568-95D4-03FB71898E06}"/>
              </a:ext>
            </a:extLst>
          </p:cNvPr>
          <p:cNvSpPr txBox="1"/>
          <p:nvPr/>
        </p:nvSpPr>
        <p:spPr>
          <a:xfrm>
            <a:off x="4643819" y="1043716"/>
            <a:ext cx="4679163"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美術館をイメージし、雰囲気づくりとして写真にライトを当てています。</a:t>
            </a:r>
            <a:endParaRPr lang="en-US" altLang="ja-JP" sz="1600" dirty="0">
              <a:latin typeface="Meiryo UI" panose="020B0604030504040204" pitchFamily="50" charset="-128"/>
              <a:ea typeface="Meiryo UI" panose="020B0604030504040204" pitchFamily="50" charset="-128"/>
              <a:cs typeface="Calibri"/>
            </a:endParaRPr>
          </a:p>
        </p:txBody>
      </p:sp>
      <p:sp>
        <p:nvSpPr>
          <p:cNvPr id="11" name="テキスト ボックス 10">
            <a:extLst>
              <a:ext uri="{FF2B5EF4-FFF2-40B4-BE49-F238E27FC236}">
                <a16:creationId xmlns:a16="http://schemas.microsoft.com/office/drawing/2014/main" id="{C8A4399A-7274-4568-95D4-03FB71898E06}"/>
              </a:ext>
            </a:extLst>
          </p:cNvPr>
          <p:cNvSpPr txBox="1"/>
          <p:nvPr/>
        </p:nvSpPr>
        <p:spPr>
          <a:xfrm>
            <a:off x="4634580" y="1529538"/>
            <a:ext cx="4600479"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ライトは複数置くとUnityの最適化の問題でベイクしていても消えてしまうので、最低限の２個を置き、それを交互に移動するたびに置いていく仕組みにしました。</a:t>
            </a:r>
          </a:p>
        </p:txBody>
      </p:sp>
      <p:sp>
        <p:nvSpPr>
          <p:cNvPr id="12" name="正方形/長方形 11">
            <a:extLst>
              <a:ext uri="{FF2B5EF4-FFF2-40B4-BE49-F238E27FC236}">
                <a16:creationId xmlns:a16="http://schemas.microsoft.com/office/drawing/2014/main" id="{0BD32567-0A07-400C-8051-0E7B2AC38288}"/>
              </a:ext>
            </a:extLst>
          </p:cNvPr>
          <p:cNvSpPr/>
          <p:nvPr/>
        </p:nvSpPr>
        <p:spPr>
          <a:xfrm>
            <a:off x="711526" y="1111473"/>
            <a:ext cx="3413434" cy="1938300"/>
          </a:xfrm>
          <a:prstGeom prst="rect">
            <a:avLst/>
          </a:prstGeom>
          <a:solidFill>
            <a:schemeClr val="bg1"/>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ea typeface="ＭＳ Ｐゴシック"/>
                <a:cs typeface="Calibri"/>
              </a:rPr>
              <a:t>イメージ図</a:t>
            </a:r>
            <a:endParaRPr lang="ja-JP" altLang="en-US" sz="1350" dirty="0"/>
          </a:p>
        </p:txBody>
      </p:sp>
      <p:sp>
        <p:nvSpPr>
          <p:cNvPr id="23" name="テキスト ボックス 22">
            <a:extLst>
              <a:ext uri="{FF2B5EF4-FFF2-40B4-BE49-F238E27FC236}">
                <a16:creationId xmlns:a16="http://schemas.microsoft.com/office/drawing/2014/main" id="{8EB999DA-76BA-4E58-9A28-68B35A37D10E}"/>
              </a:ext>
            </a:extLst>
          </p:cNvPr>
          <p:cNvSpPr txBox="1"/>
          <p:nvPr/>
        </p:nvSpPr>
        <p:spPr>
          <a:xfrm>
            <a:off x="4642159" y="3636161"/>
            <a:ext cx="4669179"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左右に、ある程度移動するたび移動した方向にライトを置いていきます。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左右判定を取りライトをタイミングよく移動させることで、実際は２個しかライトを置いてませんが、ゲーム画面では全てにライトを照らしているように見せました。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26" name="テキスト ボックス 25">
            <a:extLst>
              <a:ext uri="{FF2B5EF4-FFF2-40B4-BE49-F238E27FC236}">
                <a16:creationId xmlns:a16="http://schemas.microsoft.com/office/drawing/2014/main" id="{8EB999DA-76BA-4E58-9A28-68B35A37D10E}"/>
              </a:ext>
            </a:extLst>
          </p:cNvPr>
          <p:cNvSpPr txBox="1"/>
          <p:nvPr/>
        </p:nvSpPr>
        <p:spPr>
          <a:xfrm>
            <a:off x="4632176" y="3127199"/>
            <a:ext cx="4679162"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a:latin typeface="Meiryo UI" panose="020B0604030504040204" pitchFamily="50" charset="-128"/>
                <a:ea typeface="Meiryo UI" panose="020B0604030504040204" pitchFamily="50" charset="-128"/>
                <a:cs typeface="Calibri"/>
              </a:rPr>
              <a:t>Update</a:t>
            </a:r>
            <a:r>
              <a:rPr lang="ja-JP" altLang="en-US" sz="1600" dirty="0">
                <a:latin typeface="Meiryo UI" panose="020B0604030504040204" pitchFamily="50" charset="-128"/>
                <a:ea typeface="Meiryo UI" panose="020B0604030504040204" pitchFamily="50" charset="-128"/>
                <a:cs typeface="Calibri"/>
              </a:rPr>
              <a:t>内で、左右どちらに動くか判断した後にスクリプトでライトを移動させています。</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315" y="1187613"/>
            <a:ext cx="3204658" cy="1784298"/>
          </a:xfrm>
          <a:prstGeom prst="rect">
            <a:avLst/>
          </a:prstGeom>
        </p:spPr>
      </p:pic>
      <p:pic>
        <p:nvPicPr>
          <p:cNvPr id="22" name="図 21">
            <a:extLst>
              <a:ext uri="{FF2B5EF4-FFF2-40B4-BE49-F238E27FC236}">
                <a16:creationId xmlns:a16="http://schemas.microsoft.com/office/drawing/2014/main" id="{3EB29BCF-9BC0-4925-AD1F-B021C36385B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810314" y="3259114"/>
            <a:ext cx="3204659" cy="3217752"/>
          </a:xfrm>
          <a:prstGeom prst="rect">
            <a:avLst/>
          </a:prstGeom>
        </p:spPr>
      </p:pic>
      <p:pic>
        <p:nvPicPr>
          <p:cNvPr id="10" name="図 9">
            <a:extLst>
              <a:ext uri="{FF2B5EF4-FFF2-40B4-BE49-F238E27FC236}">
                <a16:creationId xmlns:a16="http://schemas.microsoft.com/office/drawing/2014/main" id="{81C88937-1CAC-429D-8139-B0DBD1F08C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7733" y="3286922"/>
            <a:ext cx="2658314" cy="3162135"/>
          </a:xfrm>
          <a:prstGeom prst="rect">
            <a:avLst/>
          </a:prstGeom>
        </p:spPr>
      </p:pic>
      <p:sp>
        <p:nvSpPr>
          <p:cNvPr id="25" name="正方形/長方形 24">
            <a:extLst>
              <a:ext uri="{FF2B5EF4-FFF2-40B4-BE49-F238E27FC236}">
                <a16:creationId xmlns:a16="http://schemas.microsoft.com/office/drawing/2014/main" id="{9E6B03D4-DA28-483A-8545-A3D50D229F42}"/>
              </a:ext>
            </a:extLst>
          </p:cNvPr>
          <p:cNvSpPr/>
          <p:nvPr/>
        </p:nvSpPr>
        <p:spPr>
          <a:xfrm>
            <a:off x="907939" y="3286317"/>
            <a:ext cx="2466457" cy="157089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7" name="正方形/長方形 26">
            <a:extLst>
              <a:ext uri="{FF2B5EF4-FFF2-40B4-BE49-F238E27FC236}">
                <a16:creationId xmlns:a16="http://schemas.microsoft.com/office/drawing/2014/main" id="{9A97DC67-5D96-42AA-9577-A6D360CF099D}"/>
              </a:ext>
            </a:extLst>
          </p:cNvPr>
          <p:cNvSpPr/>
          <p:nvPr/>
        </p:nvSpPr>
        <p:spPr>
          <a:xfrm>
            <a:off x="916517" y="4884414"/>
            <a:ext cx="2466457" cy="1564565"/>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9" name="テキスト ボックス 28">
            <a:extLst>
              <a:ext uri="{FF2B5EF4-FFF2-40B4-BE49-F238E27FC236}">
                <a16:creationId xmlns:a16="http://schemas.microsoft.com/office/drawing/2014/main" id="{611B25DF-C59C-4BF2-A05C-9B4E28420C98}"/>
              </a:ext>
            </a:extLst>
          </p:cNvPr>
          <p:cNvSpPr txBox="1"/>
          <p:nvPr/>
        </p:nvSpPr>
        <p:spPr>
          <a:xfrm>
            <a:off x="3342779" y="5581202"/>
            <a:ext cx="947894" cy="19236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800" dirty="0">
                <a:latin typeface="Meiryo UI" panose="020B0604030504040204" pitchFamily="50" charset="-128"/>
                <a:ea typeface="Meiryo UI" panose="020B0604030504040204" pitchFamily="50" charset="-128"/>
                <a:cs typeface="Calibri"/>
              </a:rPr>
              <a:t>右移動処理</a:t>
            </a:r>
            <a:endParaRPr lang="en-US" altLang="ja-JP" sz="800" dirty="0">
              <a:latin typeface="Meiryo UI" panose="020B0604030504040204" pitchFamily="50" charset="-128"/>
              <a:ea typeface="Meiryo UI" panose="020B0604030504040204" pitchFamily="50" charset="-128"/>
              <a:cs typeface="Calibri"/>
            </a:endParaRPr>
          </a:p>
        </p:txBody>
      </p:sp>
      <p:sp>
        <p:nvSpPr>
          <p:cNvPr id="30" name="テキスト ボックス 29">
            <a:extLst>
              <a:ext uri="{FF2B5EF4-FFF2-40B4-BE49-F238E27FC236}">
                <a16:creationId xmlns:a16="http://schemas.microsoft.com/office/drawing/2014/main" id="{31EBDF98-B467-45D1-8F86-7441D6B57E16}"/>
              </a:ext>
            </a:extLst>
          </p:cNvPr>
          <p:cNvSpPr txBox="1"/>
          <p:nvPr/>
        </p:nvSpPr>
        <p:spPr>
          <a:xfrm>
            <a:off x="3342779" y="4098435"/>
            <a:ext cx="947894" cy="19236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800" dirty="0">
                <a:latin typeface="Meiryo UI" panose="020B0604030504040204" pitchFamily="50" charset="-128"/>
                <a:ea typeface="Meiryo UI" panose="020B0604030504040204" pitchFamily="50" charset="-128"/>
                <a:cs typeface="Calibri"/>
              </a:rPr>
              <a:t>左移動処理</a:t>
            </a:r>
            <a:endParaRPr lang="en-US" altLang="ja-JP" sz="800" dirty="0">
              <a:latin typeface="Meiryo UI" panose="020B0604030504040204" pitchFamily="50" charset="-128"/>
              <a:ea typeface="Meiryo UI" panose="020B0604030504040204" pitchFamily="50" charset="-128"/>
              <a:cs typeface="Calibri"/>
            </a:endParaRPr>
          </a:p>
        </p:txBody>
      </p:sp>
      <p:sp>
        <p:nvSpPr>
          <p:cNvPr id="32" name="テキスト ボックス 31">
            <a:extLst>
              <a:ext uri="{FF2B5EF4-FFF2-40B4-BE49-F238E27FC236}">
                <a16:creationId xmlns:a16="http://schemas.microsoft.com/office/drawing/2014/main" id="{5290A10B-F0DC-438A-A173-2FED4589A153}"/>
              </a:ext>
            </a:extLst>
          </p:cNvPr>
          <p:cNvSpPr txBox="1"/>
          <p:nvPr/>
        </p:nvSpPr>
        <p:spPr>
          <a:xfrm>
            <a:off x="4669380" y="5140552"/>
            <a:ext cx="4641958"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ライトの問題を解消し、オブジェクト数の削減も出来ました。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19" name="テキスト ボックス 18">
            <a:extLst>
              <a:ext uri="{FF2B5EF4-FFF2-40B4-BE49-F238E27FC236}">
                <a16:creationId xmlns:a16="http://schemas.microsoft.com/office/drawing/2014/main" id="{B59984E3-AA22-442C-92F3-C950C7137E19}"/>
              </a:ext>
            </a:extLst>
          </p:cNvPr>
          <p:cNvSpPr txBox="1"/>
          <p:nvPr/>
        </p:nvSpPr>
        <p:spPr>
          <a:xfrm>
            <a:off x="934242" y="760886"/>
            <a:ext cx="1386232"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　　：ライト</a:t>
            </a:r>
            <a:endParaRPr lang="ja-JP" altLang="en-US" sz="1200" dirty="0">
              <a:ea typeface="ＭＳ Ｐゴシック"/>
              <a:cs typeface="Calibri"/>
            </a:endParaRPr>
          </a:p>
        </p:txBody>
      </p:sp>
      <p:sp>
        <p:nvSpPr>
          <p:cNvPr id="16" name="二等辺三角形 15">
            <a:extLst>
              <a:ext uri="{FF2B5EF4-FFF2-40B4-BE49-F238E27FC236}">
                <a16:creationId xmlns:a16="http://schemas.microsoft.com/office/drawing/2014/main" id="{8A1966FC-79E3-415F-9D24-243AA4590C56}"/>
              </a:ext>
            </a:extLst>
          </p:cNvPr>
          <p:cNvSpPr/>
          <p:nvPr/>
        </p:nvSpPr>
        <p:spPr>
          <a:xfrm>
            <a:off x="1093634" y="772066"/>
            <a:ext cx="154789" cy="22917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1" name="正方形/長方形 20">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Tree>
    <p:extLst>
      <p:ext uri="{BB962C8B-B14F-4D97-AF65-F5344CB8AC3E}">
        <p14:creationId xmlns:p14="http://schemas.microsoft.com/office/powerpoint/2010/main" val="4273316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線矢印コネクタ 9">
            <a:extLst>
              <a:ext uri="{FF2B5EF4-FFF2-40B4-BE49-F238E27FC236}">
                <a16:creationId xmlns:a16="http://schemas.microsoft.com/office/drawing/2014/main" id="{A3137599-F0BB-4BB4-BA6B-54F3DCECA0F1}"/>
              </a:ext>
            </a:extLst>
          </p:cNvPr>
          <p:cNvCxnSpPr>
            <a:cxnSpLocks/>
            <a:stCxn id="9" idx="2"/>
            <a:endCxn id="11" idx="0"/>
          </p:cNvCxnSpPr>
          <p:nvPr/>
        </p:nvCxnSpPr>
        <p:spPr>
          <a:xfrm flipH="1">
            <a:off x="2939046" y="3356521"/>
            <a:ext cx="6522" cy="6996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60735229-48AB-4868-A12D-0FBDFFC59E6C}"/>
              </a:ext>
            </a:extLst>
          </p:cNvPr>
          <p:cNvCxnSpPr>
            <a:cxnSpLocks/>
            <a:stCxn id="32" idx="2"/>
            <a:endCxn id="9" idx="0"/>
          </p:cNvCxnSpPr>
          <p:nvPr/>
        </p:nvCxnSpPr>
        <p:spPr>
          <a:xfrm>
            <a:off x="2945568" y="1984695"/>
            <a:ext cx="0" cy="7055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C8A4399A-7274-4568-95D4-03FB71898E06}"/>
              </a:ext>
            </a:extLst>
          </p:cNvPr>
          <p:cNvSpPr txBox="1"/>
          <p:nvPr/>
        </p:nvSpPr>
        <p:spPr>
          <a:xfrm>
            <a:off x="4747846" y="1312234"/>
            <a:ext cx="4574189" cy="179279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タイトルシーンでは最初短いデモ演出</a:t>
            </a:r>
            <a:r>
              <a:rPr lang="en-US" altLang="ja-JP" sz="1600" dirty="0">
                <a:latin typeface="Meiryo UI" panose="020B0604030504040204" pitchFamily="50" charset="-128"/>
                <a:ea typeface="Meiryo UI" panose="020B0604030504040204" pitchFamily="50" charset="-128"/>
                <a:cs typeface="Calibri"/>
              </a:rPr>
              <a:t>  </a:t>
            </a:r>
            <a:r>
              <a:rPr lang="ja-JP" altLang="en-US" sz="1600" dirty="0">
                <a:latin typeface="Meiryo UI" panose="020B0604030504040204" pitchFamily="50" charset="-128"/>
                <a:ea typeface="Meiryo UI" panose="020B0604030504040204" pitchFamily="50" charset="-128"/>
                <a:cs typeface="Calibri"/>
              </a:rPr>
              <a:t>ゲームの概要  が入り、終わった後ゲームを始めるボタンが表示されます。</a:t>
            </a:r>
          </a:p>
          <a:p>
            <a:endParaRPr lang="ja-JP" altLang="en-US"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左のフローの１～４の順で実行していきます。</a:t>
            </a:r>
            <a:endParaRPr lang="en-US" altLang="ja-JP" sz="1600" dirty="0">
              <a:latin typeface="Meiryo UI" panose="020B0604030504040204" pitchFamily="50" charset="-128"/>
              <a:ea typeface="Meiryo UI" panose="020B0604030504040204" pitchFamily="50" charset="-128"/>
              <a:cs typeface="Calibri"/>
            </a:endParaRPr>
          </a:p>
          <a:p>
            <a:endParaRPr lang="ja-JP"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また、登場シーンを毎回すると遊ぶまでに時間がかかるので、演出のスキップ機能も付けました。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16" name="正方形/長方形 15">
            <a:extLst>
              <a:ext uri="{FF2B5EF4-FFF2-40B4-BE49-F238E27FC236}">
                <a16:creationId xmlns:a16="http://schemas.microsoft.com/office/drawing/2014/main" id="{65449A70-3593-461D-97C4-78D09C50FF10}"/>
              </a:ext>
            </a:extLst>
          </p:cNvPr>
          <p:cNvSpPr/>
          <p:nvPr/>
        </p:nvSpPr>
        <p:spPr>
          <a:xfrm>
            <a:off x="871795" y="1309155"/>
            <a:ext cx="3548621" cy="675540"/>
          </a:xfrm>
          <a:prstGeom prst="rect">
            <a:avLst/>
          </a:prstGeom>
          <a:ln w="19050">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800" dirty="0"/>
              <a:t>①</a:t>
            </a:r>
          </a:p>
        </p:txBody>
      </p:sp>
      <p:sp>
        <p:nvSpPr>
          <p:cNvPr id="17" name="正方形/長方形 16">
            <a:extLst>
              <a:ext uri="{FF2B5EF4-FFF2-40B4-BE49-F238E27FC236}">
                <a16:creationId xmlns:a16="http://schemas.microsoft.com/office/drawing/2014/main" id="{65449A70-3593-461D-97C4-78D09C50FF10}"/>
              </a:ext>
            </a:extLst>
          </p:cNvPr>
          <p:cNvSpPr/>
          <p:nvPr/>
        </p:nvSpPr>
        <p:spPr>
          <a:xfrm>
            <a:off x="871795" y="2690699"/>
            <a:ext cx="3548621" cy="678215"/>
          </a:xfrm>
          <a:prstGeom prst="rect">
            <a:avLst/>
          </a:prstGeom>
          <a:ln w="19050">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800" dirty="0"/>
              <a:t>②</a:t>
            </a:r>
          </a:p>
        </p:txBody>
      </p:sp>
      <p:sp>
        <p:nvSpPr>
          <p:cNvPr id="18" name="正方形/長方形 17">
            <a:extLst>
              <a:ext uri="{FF2B5EF4-FFF2-40B4-BE49-F238E27FC236}">
                <a16:creationId xmlns:a16="http://schemas.microsoft.com/office/drawing/2014/main" id="{65449A70-3593-461D-97C4-78D09C50FF10}"/>
              </a:ext>
            </a:extLst>
          </p:cNvPr>
          <p:cNvSpPr/>
          <p:nvPr/>
        </p:nvSpPr>
        <p:spPr>
          <a:xfrm>
            <a:off x="871795" y="4050466"/>
            <a:ext cx="3548621" cy="677406"/>
          </a:xfrm>
          <a:prstGeom prst="rect">
            <a:avLst/>
          </a:prstGeom>
          <a:ln w="19050">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800" dirty="0"/>
              <a:t>③</a:t>
            </a:r>
          </a:p>
        </p:txBody>
      </p:sp>
      <p:sp>
        <p:nvSpPr>
          <p:cNvPr id="19" name="正方形/長方形 18">
            <a:extLst>
              <a:ext uri="{FF2B5EF4-FFF2-40B4-BE49-F238E27FC236}">
                <a16:creationId xmlns:a16="http://schemas.microsoft.com/office/drawing/2014/main" id="{65449A70-3593-461D-97C4-78D09C50FF10}"/>
              </a:ext>
            </a:extLst>
          </p:cNvPr>
          <p:cNvSpPr/>
          <p:nvPr/>
        </p:nvSpPr>
        <p:spPr>
          <a:xfrm>
            <a:off x="871795" y="5421818"/>
            <a:ext cx="3548621" cy="680743"/>
          </a:xfrm>
          <a:prstGeom prst="rect">
            <a:avLst/>
          </a:prstGeom>
          <a:ln w="19050">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800" dirty="0"/>
              <a:t>④</a:t>
            </a:r>
          </a:p>
        </p:txBody>
      </p:sp>
      <p:sp>
        <p:nvSpPr>
          <p:cNvPr id="22" name="テキスト ボックス 21">
            <a:extLst>
              <a:ext uri="{FF2B5EF4-FFF2-40B4-BE49-F238E27FC236}">
                <a16:creationId xmlns:a16="http://schemas.microsoft.com/office/drawing/2014/main" id="{C8A4399A-7274-4568-95D4-03FB71898E06}"/>
              </a:ext>
            </a:extLst>
          </p:cNvPr>
          <p:cNvSpPr txBox="1"/>
          <p:nvPr/>
        </p:nvSpPr>
        <p:spPr>
          <a:xfrm>
            <a:off x="4747847" y="3037459"/>
            <a:ext cx="4574189"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動きをenumで管理し、switch case文で現在の状態に合った処理をするようにしました。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26" name="テキスト ボックス 25">
            <a:extLst>
              <a:ext uri="{FF2B5EF4-FFF2-40B4-BE49-F238E27FC236}">
                <a16:creationId xmlns:a16="http://schemas.microsoft.com/office/drawing/2014/main" id="{C32F0794-126E-4500-9D83-D1181F2D534C}"/>
              </a:ext>
            </a:extLst>
          </p:cNvPr>
          <p:cNvSpPr txBox="1"/>
          <p:nvPr/>
        </p:nvSpPr>
        <p:spPr>
          <a:xfrm>
            <a:off x="2841891" y="381657"/>
            <a:ext cx="4222217" cy="50013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2800" b="1" dirty="0">
                <a:latin typeface="Meiryo UI" panose="020B0604030504040204" pitchFamily="50" charset="-128"/>
                <a:ea typeface="Meiryo UI" panose="020B0604030504040204" pitchFamily="50" charset="-128"/>
              </a:rPr>
              <a:t>◆タイトルで表示するデモ◆</a:t>
            </a:r>
            <a:endParaRPr lang="ja-JP" altLang="en-US" sz="2800" b="1" dirty="0">
              <a:latin typeface="Meiryo UI" panose="020B0604030504040204" pitchFamily="50" charset="-128"/>
              <a:ea typeface="Meiryo UI" panose="020B0604030504040204" pitchFamily="50" charset="-128"/>
              <a:cs typeface="Calibri" panose="020F0502020204030204"/>
            </a:endParaRPr>
          </a:p>
        </p:txBody>
      </p:sp>
      <p:sp>
        <p:nvSpPr>
          <p:cNvPr id="32" name="正方形/長方形 31">
            <a:extLst>
              <a:ext uri="{FF2B5EF4-FFF2-40B4-BE49-F238E27FC236}">
                <a16:creationId xmlns:a16="http://schemas.microsoft.com/office/drawing/2014/main" id="{65449A70-3593-461D-97C4-78D09C50FF10}"/>
              </a:ext>
            </a:extLst>
          </p:cNvPr>
          <p:cNvSpPr/>
          <p:nvPr/>
        </p:nvSpPr>
        <p:spPr>
          <a:xfrm>
            <a:off x="1470721" y="1309154"/>
            <a:ext cx="2949694" cy="675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Meiryo UI" panose="020B0604030504040204" pitchFamily="50" charset="-128"/>
                <a:ea typeface="Meiryo UI" panose="020B0604030504040204" pitchFamily="50" charset="-128"/>
                <a:cs typeface="Calibri"/>
              </a:rPr>
              <a:t>人間に追われる</a:t>
            </a:r>
            <a:endParaRPr lang="ja-JP" altLang="en-US" sz="1600" dirty="0">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65449A70-3593-461D-97C4-78D09C50FF10}"/>
              </a:ext>
            </a:extLst>
          </p:cNvPr>
          <p:cNvSpPr/>
          <p:nvPr/>
        </p:nvSpPr>
        <p:spPr>
          <a:xfrm>
            <a:off x="1470721" y="2690233"/>
            <a:ext cx="2949694" cy="666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Meiryo UI" panose="020B0604030504040204" pitchFamily="50" charset="-128"/>
                <a:ea typeface="Meiryo UI" panose="020B0604030504040204" pitchFamily="50" charset="-128"/>
                <a:cs typeface="Calibri"/>
              </a:rPr>
              <a:t>擬態してその場をやり過ごす</a:t>
            </a:r>
            <a:endParaRPr lang="ja-JP" altLang="en-US" sz="1600" dirty="0">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65449A70-3593-461D-97C4-78D09C50FF10}"/>
              </a:ext>
            </a:extLst>
          </p:cNvPr>
          <p:cNvSpPr/>
          <p:nvPr/>
        </p:nvSpPr>
        <p:spPr>
          <a:xfrm>
            <a:off x="1457677" y="4056182"/>
            <a:ext cx="2962739" cy="66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Meiryo UI" panose="020B0604030504040204" pitchFamily="50" charset="-128"/>
                <a:ea typeface="Meiryo UI" panose="020B0604030504040204" pitchFamily="50" charset="-128"/>
                <a:cs typeface="Calibri"/>
              </a:rPr>
              <a:t>人間が気づかず通り過ぎる</a:t>
            </a:r>
            <a:endParaRPr lang="ja-JP" altLang="en-US" sz="1600"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65449A70-3593-461D-97C4-78D09C50FF10}"/>
              </a:ext>
            </a:extLst>
          </p:cNvPr>
          <p:cNvSpPr/>
          <p:nvPr/>
        </p:nvSpPr>
        <p:spPr>
          <a:xfrm>
            <a:off x="1444631" y="5426352"/>
            <a:ext cx="2975785" cy="67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latin typeface="Meiryo UI" panose="020B0604030504040204" pitchFamily="50" charset="-128"/>
                <a:ea typeface="Meiryo UI" panose="020B0604030504040204" pitchFamily="50" charset="-128"/>
                <a:cs typeface="Calibri"/>
              </a:rPr>
              <a:t>去ったあと擬態を解除し先に進む</a:t>
            </a:r>
            <a:endParaRPr lang="ja-JP" altLang="en-US" sz="1600" dirty="0">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823F112A-9140-4276-8F4E-C357AC1BF9A5}"/>
              </a:ext>
            </a:extLst>
          </p:cNvPr>
          <p:cNvCxnSpPr>
            <a:endCxn id="12" idx="0"/>
          </p:cNvCxnSpPr>
          <p:nvPr/>
        </p:nvCxnSpPr>
        <p:spPr>
          <a:xfrm>
            <a:off x="2932523" y="4727873"/>
            <a:ext cx="0" cy="6984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グループ化 1"/>
          <p:cNvGrpSpPr/>
          <p:nvPr/>
        </p:nvGrpSpPr>
        <p:grpSpPr>
          <a:xfrm>
            <a:off x="6019800" y="3791277"/>
            <a:ext cx="2065020" cy="2026779"/>
            <a:chOff x="6019800" y="4266765"/>
            <a:chExt cx="2065020" cy="2026779"/>
          </a:xfrm>
        </p:grpSpPr>
        <p:sp>
          <p:nvSpPr>
            <p:cNvPr id="20" name="正方形/長方形 19">
              <a:extLst>
                <a:ext uri="{FF2B5EF4-FFF2-40B4-BE49-F238E27FC236}">
                  <a16:creationId xmlns:a16="http://schemas.microsoft.com/office/drawing/2014/main" id="{0BD32567-0A07-400C-8051-0E7B2AC38288}"/>
                </a:ext>
              </a:extLst>
            </p:cNvPr>
            <p:cNvSpPr/>
            <p:nvPr/>
          </p:nvSpPr>
          <p:spPr>
            <a:xfrm>
              <a:off x="6019800" y="4266765"/>
              <a:ext cx="2065020" cy="2026779"/>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6" name="図 5">
              <a:extLst>
                <a:ext uri="{FF2B5EF4-FFF2-40B4-BE49-F238E27FC236}">
                  <a16:creationId xmlns:a16="http://schemas.microsoft.com/office/drawing/2014/main" id="{30C94B67-3988-46B1-8775-92682BE6ADCB}"/>
                </a:ext>
              </a:extLst>
            </p:cNvPr>
            <p:cNvPicPr>
              <a:picLocks noChangeAspect="1"/>
            </p:cNvPicPr>
            <p:nvPr/>
          </p:nvPicPr>
          <p:blipFill rotWithShape="1">
            <a:blip r:embed="rId2">
              <a:extLst>
                <a:ext uri="{28A0092B-C50C-407E-A947-70E740481C1C}">
                  <a14:useLocalDpi xmlns:a14="http://schemas.microsoft.com/office/drawing/2010/main" val="0"/>
                </a:ext>
              </a:extLst>
            </a:blip>
            <a:srcRect r="33842"/>
            <a:stretch/>
          </p:blipFill>
          <p:spPr>
            <a:xfrm>
              <a:off x="6128874" y="4346579"/>
              <a:ext cx="1870466" cy="1889924"/>
            </a:xfrm>
            <a:prstGeom prst="rect">
              <a:avLst/>
            </a:prstGeom>
          </p:spPr>
        </p:pic>
        <p:sp>
          <p:nvSpPr>
            <p:cNvPr id="27" name="テキスト ボックス 26">
              <a:extLst>
                <a:ext uri="{FF2B5EF4-FFF2-40B4-BE49-F238E27FC236}">
                  <a16:creationId xmlns:a16="http://schemas.microsoft.com/office/drawing/2014/main" id="{C8A4399A-7274-4568-95D4-03FB71898E06}"/>
                </a:ext>
              </a:extLst>
            </p:cNvPr>
            <p:cNvSpPr txBox="1"/>
            <p:nvPr/>
          </p:nvSpPr>
          <p:spPr>
            <a:xfrm>
              <a:off x="6219509" y="4674550"/>
              <a:ext cx="39942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①</a:t>
              </a:r>
              <a:endParaRPr lang="en-US" altLang="ja-JP" sz="1600" dirty="0">
                <a:latin typeface="Meiryo UI" panose="020B0604030504040204" pitchFamily="50" charset="-128"/>
                <a:ea typeface="Meiryo UI" panose="020B0604030504040204" pitchFamily="50" charset="-128"/>
                <a:cs typeface="Calibri"/>
              </a:endParaRPr>
            </a:p>
          </p:txBody>
        </p:sp>
        <p:sp>
          <p:nvSpPr>
            <p:cNvPr id="28" name="テキスト ボックス 27">
              <a:extLst>
                <a:ext uri="{FF2B5EF4-FFF2-40B4-BE49-F238E27FC236}">
                  <a16:creationId xmlns:a16="http://schemas.microsoft.com/office/drawing/2014/main" id="{C8A4399A-7274-4568-95D4-03FB71898E06}"/>
                </a:ext>
              </a:extLst>
            </p:cNvPr>
            <p:cNvSpPr txBox="1"/>
            <p:nvPr/>
          </p:nvSpPr>
          <p:spPr>
            <a:xfrm>
              <a:off x="6219509" y="4955732"/>
              <a:ext cx="39942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②</a:t>
              </a:r>
              <a:endParaRPr lang="en-US" altLang="ja-JP" sz="1600" dirty="0">
                <a:latin typeface="Meiryo UI" panose="020B0604030504040204" pitchFamily="50" charset="-128"/>
                <a:ea typeface="Meiryo UI" panose="020B0604030504040204" pitchFamily="50" charset="-128"/>
                <a:cs typeface="Calibri"/>
              </a:endParaRPr>
            </a:p>
          </p:txBody>
        </p:sp>
        <p:sp>
          <p:nvSpPr>
            <p:cNvPr id="29" name="テキスト ボックス 28">
              <a:extLst>
                <a:ext uri="{FF2B5EF4-FFF2-40B4-BE49-F238E27FC236}">
                  <a16:creationId xmlns:a16="http://schemas.microsoft.com/office/drawing/2014/main" id="{C8A4399A-7274-4568-95D4-03FB71898E06}"/>
                </a:ext>
              </a:extLst>
            </p:cNvPr>
            <p:cNvSpPr txBox="1"/>
            <p:nvPr/>
          </p:nvSpPr>
          <p:spPr>
            <a:xfrm>
              <a:off x="6219509" y="5230296"/>
              <a:ext cx="39942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③</a:t>
              </a:r>
              <a:endParaRPr lang="en-US" altLang="ja-JP" sz="1600" dirty="0">
                <a:latin typeface="Meiryo UI" panose="020B0604030504040204" pitchFamily="50" charset="-128"/>
                <a:ea typeface="Meiryo UI" panose="020B0604030504040204" pitchFamily="50" charset="-128"/>
                <a:cs typeface="Calibri"/>
              </a:endParaRPr>
            </a:p>
          </p:txBody>
        </p:sp>
        <p:sp>
          <p:nvSpPr>
            <p:cNvPr id="30" name="テキスト ボックス 29">
              <a:extLst>
                <a:ext uri="{FF2B5EF4-FFF2-40B4-BE49-F238E27FC236}">
                  <a16:creationId xmlns:a16="http://schemas.microsoft.com/office/drawing/2014/main" id="{C8A4399A-7274-4568-95D4-03FB71898E06}"/>
                </a:ext>
              </a:extLst>
            </p:cNvPr>
            <p:cNvSpPr txBox="1"/>
            <p:nvPr/>
          </p:nvSpPr>
          <p:spPr>
            <a:xfrm>
              <a:off x="6219509" y="5463507"/>
              <a:ext cx="39942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④</a:t>
              </a:r>
              <a:endParaRPr lang="en-US" altLang="ja-JP" sz="1600" dirty="0">
                <a:latin typeface="Meiryo UI" panose="020B0604030504040204" pitchFamily="50" charset="-128"/>
                <a:ea typeface="Meiryo UI" panose="020B0604030504040204" pitchFamily="50" charset="-128"/>
                <a:cs typeface="Calibri"/>
              </a:endParaRPr>
            </a:p>
          </p:txBody>
        </p:sp>
        <p:sp>
          <p:nvSpPr>
            <p:cNvPr id="34" name="正方形/長方形 33">
              <a:extLst>
                <a:ext uri="{FF2B5EF4-FFF2-40B4-BE49-F238E27FC236}">
                  <a16:creationId xmlns:a16="http://schemas.microsoft.com/office/drawing/2014/main" id="{A79B206C-99DA-44AA-9EA2-FAF95234381E}"/>
                </a:ext>
              </a:extLst>
            </p:cNvPr>
            <p:cNvSpPr/>
            <p:nvPr/>
          </p:nvSpPr>
          <p:spPr>
            <a:xfrm>
              <a:off x="6481143" y="4997011"/>
              <a:ext cx="950508" cy="258017"/>
            </a:xfrm>
            <a:prstGeom prst="rect">
              <a:avLst/>
            </a:prstGeom>
            <a:solidFill>
              <a:srgbClr val="0020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a:extLst>
                <a:ext uri="{FF2B5EF4-FFF2-40B4-BE49-F238E27FC236}">
                  <a16:creationId xmlns:a16="http://schemas.microsoft.com/office/drawing/2014/main" id="{D147B1A0-D6E0-4673-A325-E48629F0A15E}"/>
                </a:ext>
              </a:extLst>
            </p:cNvPr>
            <p:cNvSpPr/>
            <p:nvPr/>
          </p:nvSpPr>
          <p:spPr>
            <a:xfrm>
              <a:off x="6481144" y="4709740"/>
              <a:ext cx="950507" cy="25801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a:extLst>
                <a:ext uri="{FF2B5EF4-FFF2-40B4-BE49-F238E27FC236}">
                  <a16:creationId xmlns:a16="http://schemas.microsoft.com/office/drawing/2014/main" id="{E026B6B6-A888-4100-9500-D4F92F93F73E}"/>
                </a:ext>
              </a:extLst>
            </p:cNvPr>
            <p:cNvSpPr/>
            <p:nvPr/>
          </p:nvSpPr>
          <p:spPr>
            <a:xfrm>
              <a:off x="6481142" y="5278565"/>
              <a:ext cx="950509" cy="25801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a:extLst>
                <a:ext uri="{FF2B5EF4-FFF2-40B4-BE49-F238E27FC236}">
                  <a16:creationId xmlns:a16="http://schemas.microsoft.com/office/drawing/2014/main" id="{A07B2549-3536-41F1-BABF-8C7A5E497962}"/>
                </a:ext>
              </a:extLst>
            </p:cNvPr>
            <p:cNvSpPr/>
            <p:nvPr/>
          </p:nvSpPr>
          <p:spPr>
            <a:xfrm>
              <a:off x="6481141" y="5560119"/>
              <a:ext cx="950510" cy="133940"/>
            </a:xfrm>
            <a:prstGeom prst="rect">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37" name="正方形/長方形 36">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38" name="正方形/長方形 37">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39" name="テキスト ボックス 38">
            <a:extLst>
              <a:ext uri="{FF2B5EF4-FFF2-40B4-BE49-F238E27FC236}">
                <a16:creationId xmlns:a16="http://schemas.microsoft.com/office/drawing/2014/main" id="{05485B9D-16A5-485E-8689-7DC6EEB85FE9}"/>
              </a:ext>
            </a:extLst>
          </p:cNvPr>
          <p:cNvSpPr txBox="1"/>
          <p:nvPr/>
        </p:nvSpPr>
        <p:spPr>
          <a:xfrm>
            <a:off x="7718525" y="1295607"/>
            <a:ext cx="320310"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a:latin typeface="Meiryo UI" panose="020B0604030504040204" pitchFamily="50" charset="-128"/>
                <a:ea typeface="Meiryo UI" panose="020B0604030504040204" pitchFamily="50" charset="-128"/>
                <a:cs typeface="Calibri"/>
              </a:rPr>
              <a:t>(</a:t>
            </a:r>
          </a:p>
        </p:txBody>
      </p:sp>
      <p:sp>
        <p:nvSpPr>
          <p:cNvPr id="40" name="テキスト ボックス 39">
            <a:extLst>
              <a:ext uri="{FF2B5EF4-FFF2-40B4-BE49-F238E27FC236}">
                <a16:creationId xmlns:a16="http://schemas.microsoft.com/office/drawing/2014/main" id="{BF8A101D-667F-4E0C-B437-B1C9CC086FDB}"/>
              </a:ext>
            </a:extLst>
          </p:cNvPr>
          <p:cNvSpPr txBox="1"/>
          <p:nvPr/>
        </p:nvSpPr>
        <p:spPr>
          <a:xfrm>
            <a:off x="8909489" y="1295606"/>
            <a:ext cx="320310"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a:latin typeface="Meiryo UI" panose="020B0604030504040204" pitchFamily="50" charset="-128"/>
                <a:ea typeface="Meiryo UI" panose="020B0604030504040204" pitchFamily="50" charset="-128"/>
                <a:cs typeface="Calibri"/>
              </a:rPr>
              <a:t>)</a:t>
            </a:r>
          </a:p>
        </p:txBody>
      </p:sp>
    </p:spTree>
    <p:extLst>
      <p:ext uri="{BB962C8B-B14F-4D97-AF65-F5344CB8AC3E}">
        <p14:creationId xmlns:p14="http://schemas.microsoft.com/office/powerpoint/2010/main" val="129584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ボックス 13">
            <a:extLst>
              <a:ext uri="{FF2B5EF4-FFF2-40B4-BE49-F238E27FC236}">
                <a16:creationId xmlns:a16="http://schemas.microsoft.com/office/drawing/2014/main" id="{8EB999DA-76BA-4E58-9A28-68B35A37D10E}"/>
              </a:ext>
            </a:extLst>
          </p:cNvPr>
          <p:cNvSpPr txBox="1"/>
          <p:nvPr/>
        </p:nvSpPr>
        <p:spPr>
          <a:xfrm>
            <a:off x="5052436" y="1183507"/>
            <a:ext cx="3964115" cy="228524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左のコードは、サーチャーから逃れるために擬態する処理です。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逃げているところに擬態できるオブジェクトが置いてあり、それに擬態する流れになっています。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擬態時には、オブジェクトの方向に回転補間でキャラを向かせ、移動補間でオブジェクトまで、飛んではまるような表現にしました。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このように、動きの状態ごとに細かく制御してデモ演出を制作しました。</a:t>
            </a:r>
            <a:endParaRPr lang="en-US" altLang="ja-JP" sz="1600" dirty="0">
              <a:latin typeface="Meiryo UI" panose="020B0604030504040204" pitchFamily="50" charset="-128"/>
              <a:ea typeface="Meiryo UI" panose="020B0604030504040204" pitchFamily="50" charset="-128"/>
              <a:cs typeface="Calibri"/>
            </a:endParaRPr>
          </a:p>
        </p:txBody>
      </p:sp>
      <p:sp>
        <p:nvSpPr>
          <p:cNvPr id="16" name="テキスト ボックス 15">
            <a:extLst>
              <a:ext uri="{FF2B5EF4-FFF2-40B4-BE49-F238E27FC236}">
                <a16:creationId xmlns:a16="http://schemas.microsoft.com/office/drawing/2014/main" id="{8EB999DA-76BA-4E58-9A28-68B35A37D10E}"/>
              </a:ext>
            </a:extLst>
          </p:cNvPr>
          <p:cNvSpPr txBox="1"/>
          <p:nvPr/>
        </p:nvSpPr>
        <p:spPr>
          <a:xfrm>
            <a:off x="5052436" y="4166167"/>
            <a:ext cx="3964115" cy="130035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err="1">
                <a:latin typeface="Meiryo UI" panose="020B0604030504040204" pitchFamily="50" charset="-128"/>
                <a:ea typeface="Meiryo UI" panose="020B0604030504040204" pitchFamily="50" charset="-128"/>
                <a:cs typeface="Calibri"/>
              </a:rPr>
              <a:t>Larp</a:t>
            </a:r>
            <a:r>
              <a:rPr lang="en-US" altLang="ja-JP" sz="1600" dirty="0">
                <a:latin typeface="Meiryo UI" panose="020B0604030504040204" pitchFamily="50" charset="-128"/>
                <a:ea typeface="Meiryo UI" panose="020B0604030504040204" pitchFamily="50" charset="-128"/>
                <a:cs typeface="Calibri"/>
              </a:rPr>
              <a:t>  </a:t>
            </a:r>
            <a:r>
              <a:rPr lang="ja-JP" altLang="en-US" sz="1600" dirty="0">
                <a:latin typeface="Meiryo UI" panose="020B0604030504040204" pitchFamily="50" charset="-128"/>
                <a:ea typeface="Meiryo UI" panose="020B0604030504040204" pitchFamily="50" charset="-128"/>
                <a:cs typeface="Calibri"/>
              </a:rPr>
              <a:t>移動補間、回転補間</a:t>
            </a:r>
            <a:r>
              <a:rPr lang="en-US" altLang="ja-JP" sz="1600" dirty="0">
                <a:latin typeface="Meiryo UI" panose="020B0604030504040204" pitchFamily="50" charset="-128"/>
                <a:ea typeface="Meiryo UI" panose="020B0604030504040204" pitchFamily="50" charset="-128"/>
                <a:cs typeface="Calibri"/>
              </a:rPr>
              <a:t>  </a:t>
            </a:r>
            <a:r>
              <a:rPr lang="ja-JP" altLang="en-US" sz="1600" dirty="0">
                <a:latin typeface="Meiryo UI" panose="020B0604030504040204" pitchFamily="50" charset="-128"/>
                <a:ea typeface="Meiryo UI" panose="020B0604030504040204" pitchFamily="50" charset="-128"/>
                <a:cs typeface="Calibri"/>
              </a:rPr>
              <a:t>の動きは別の関数を作り、その関数内で処理するようにしました。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左は移動補間の処理です。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補間する時間を決めて、その時間内であれば補間を続けるようにしてます。</a:t>
            </a:r>
          </a:p>
        </p:txBody>
      </p:sp>
      <p:grpSp>
        <p:nvGrpSpPr>
          <p:cNvPr id="7" name="グループ化 6">
            <a:extLst>
              <a:ext uri="{FF2B5EF4-FFF2-40B4-BE49-F238E27FC236}">
                <a16:creationId xmlns:a16="http://schemas.microsoft.com/office/drawing/2014/main" id="{12C421AA-B02E-4206-86CC-D99AFC1AAC89}"/>
              </a:ext>
            </a:extLst>
          </p:cNvPr>
          <p:cNvGrpSpPr/>
          <p:nvPr/>
        </p:nvGrpSpPr>
        <p:grpSpPr>
          <a:xfrm>
            <a:off x="903928" y="4237191"/>
            <a:ext cx="3720985" cy="1206716"/>
            <a:chOff x="522927" y="4237191"/>
            <a:chExt cx="3720985" cy="1206716"/>
          </a:xfrm>
          <a:solidFill>
            <a:schemeClr val="bg1"/>
          </a:solidFill>
        </p:grpSpPr>
        <p:sp>
          <p:nvSpPr>
            <p:cNvPr id="15" name="正方形/長方形 14">
              <a:extLst>
                <a:ext uri="{FF2B5EF4-FFF2-40B4-BE49-F238E27FC236}">
                  <a16:creationId xmlns:a16="http://schemas.microsoft.com/office/drawing/2014/main" id="{0BD32567-0A07-400C-8051-0E7B2AC38288}"/>
                </a:ext>
              </a:extLst>
            </p:cNvPr>
            <p:cNvSpPr/>
            <p:nvPr/>
          </p:nvSpPr>
          <p:spPr>
            <a:xfrm>
              <a:off x="522927" y="4237191"/>
              <a:ext cx="3720985" cy="1206716"/>
            </a:xfrm>
            <a:prstGeom prst="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364" y="4342210"/>
              <a:ext cx="3504237" cy="996679"/>
            </a:xfrm>
            <a:prstGeom prst="rect">
              <a:avLst/>
            </a:prstGeom>
            <a:grpFill/>
          </p:spPr>
        </p:pic>
      </p:grpSp>
      <p:sp>
        <p:nvSpPr>
          <p:cNvPr id="10" name="テキスト ボックス 9">
            <a:extLst>
              <a:ext uri="{FF2B5EF4-FFF2-40B4-BE49-F238E27FC236}">
                <a16:creationId xmlns:a16="http://schemas.microsoft.com/office/drawing/2014/main" id="{A101BD29-D9CA-4713-920B-F882F1519C34}"/>
              </a:ext>
            </a:extLst>
          </p:cNvPr>
          <p:cNvSpPr txBox="1"/>
          <p:nvPr/>
        </p:nvSpPr>
        <p:spPr>
          <a:xfrm>
            <a:off x="1412082" y="636006"/>
            <a:ext cx="7081833"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ja-JP" altLang="en-US" sz="1600" dirty="0">
                <a:latin typeface="Meiryo UI" panose="020B0604030504040204" pitchFamily="50" charset="-128"/>
                <a:ea typeface="Meiryo UI" panose="020B0604030504040204" pitchFamily="50" charset="-128"/>
                <a:cs typeface="Calibri"/>
              </a:rPr>
              <a:t>このゲームの概要を見せるため、見た目で分かりやすい表現を入れるように工夫しました。</a:t>
            </a:r>
            <a:endParaRPr lang="en-US" altLang="ja-JP" sz="1600" dirty="0">
              <a:latin typeface="Meiryo UI" panose="020B0604030504040204" pitchFamily="50" charset="-128"/>
              <a:ea typeface="Meiryo UI" panose="020B0604030504040204" pitchFamily="50" charset="-128"/>
              <a:cs typeface="Calibri"/>
            </a:endParaRPr>
          </a:p>
        </p:txBody>
      </p:sp>
      <p:grpSp>
        <p:nvGrpSpPr>
          <p:cNvPr id="6" name="グループ化 5">
            <a:extLst>
              <a:ext uri="{FF2B5EF4-FFF2-40B4-BE49-F238E27FC236}">
                <a16:creationId xmlns:a16="http://schemas.microsoft.com/office/drawing/2014/main" id="{C0A59FA8-B92D-4E99-800C-1E8873AC236D}"/>
              </a:ext>
            </a:extLst>
          </p:cNvPr>
          <p:cNvGrpSpPr/>
          <p:nvPr/>
        </p:nvGrpSpPr>
        <p:grpSpPr>
          <a:xfrm>
            <a:off x="903927" y="1245653"/>
            <a:ext cx="3720986" cy="2669987"/>
            <a:chOff x="522927" y="1245652"/>
            <a:chExt cx="3720986" cy="2669987"/>
          </a:xfrm>
          <a:solidFill>
            <a:schemeClr val="bg1"/>
          </a:solidFill>
        </p:grpSpPr>
        <p:sp>
          <p:nvSpPr>
            <p:cNvPr id="11" name="正方形/長方形 10">
              <a:extLst>
                <a:ext uri="{FF2B5EF4-FFF2-40B4-BE49-F238E27FC236}">
                  <a16:creationId xmlns:a16="http://schemas.microsoft.com/office/drawing/2014/main" id="{0BD32567-0A07-400C-8051-0E7B2AC38288}"/>
                </a:ext>
              </a:extLst>
            </p:cNvPr>
            <p:cNvSpPr/>
            <p:nvPr/>
          </p:nvSpPr>
          <p:spPr>
            <a:xfrm>
              <a:off x="522927" y="1245652"/>
              <a:ext cx="3720986" cy="2669987"/>
            </a:xfrm>
            <a:prstGeom prst="rect">
              <a:avLst/>
            </a:prstGeom>
            <a:grp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pic>
          <p:nvPicPr>
            <p:cNvPr id="13" name="図 12">
              <a:extLst>
                <a:ext uri="{FF2B5EF4-FFF2-40B4-BE49-F238E27FC236}">
                  <a16:creationId xmlns:a16="http://schemas.microsoft.com/office/drawing/2014/main" id="{DD64123D-A9BF-4942-A77A-F095DF0CAA65}"/>
                </a:ext>
              </a:extLst>
            </p:cNvPr>
            <p:cNvPicPr>
              <a:picLocks noChangeAspect="1"/>
            </p:cNvPicPr>
            <p:nvPr/>
          </p:nvPicPr>
          <p:blipFill rotWithShape="1">
            <a:blip r:embed="rId3">
              <a:extLst>
                <a:ext uri="{28A0092B-C50C-407E-A947-70E740481C1C}">
                  <a14:useLocalDpi xmlns:a14="http://schemas.microsoft.com/office/drawing/2010/main" val="0"/>
                </a:ext>
              </a:extLst>
            </a:blip>
            <a:srcRect l="73028"/>
            <a:stretch/>
          </p:blipFill>
          <p:spPr>
            <a:xfrm>
              <a:off x="3299460" y="1329712"/>
              <a:ext cx="852142" cy="2499867"/>
            </a:xfrm>
            <a:prstGeom prst="rect">
              <a:avLst/>
            </a:prstGeom>
            <a:grpFill/>
          </p:spPr>
        </p:pic>
        <p:pic>
          <p:nvPicPr>
            <p:cNvPr id="5" name="図 4">
              <a:extLst>
                <a:ext uri="{FF2B5EF4-FFF2-40B4-BE49-F238E27FC236}">
                  <a16:creationId xmlns:a16="http://schemas.microsoft.com/office/drawing/2014/main" id="{3954C1F2-E9C0-4575-8BCB-7AEF585AA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65" y="1332993"/>
              <a:ext cx="3159368" cy="2499867"/>
            </a:xfrm>
            <a:prstGeom prst="rect">
              <a:avLst/>
            </a:prstGeom>
            <a:grpFill/>
          </p:spPr>
        </p:pic>
      </p:grpSp>
      <p:grpSp>
        <p:nvGrpSpPr>
          <p:cNvPr id="8" name="グループ化 7">
            <a:extLst>
              <a:ext uri="{FF2B5EF4-FFF2-40B4-BE49-F238E27FC236}">
                <a16:creationId xmlns:a16="http://schemas.microsoft.com/office/drawing/2014/main" id="{4CFA81F1-A292-4896-85AB-6E7BFA1B75E8}"/>
              </a:ext>
            </a:extLst>
          </p:cNvPr>
          <p:cNvGrpSpPr/>
          <p:nvPr/>
        </p:nvGrpSpPr>
        <p:grpSpPr>
          <a:xfrm>
            <a:off x="838867" y="5592333"/>
            <a:ext cx="8203907" cy="505851"/>
            <a:chOff x="867099" y="5491732"/>
            <a:chExt cx="8203907" cy="505851"/>
          </a:xfrm>
        </p:grpSpPr>
        <p:sp>
          <p:nvSpPr>
            <p:cNvPr id="17" name="テキスト ボックス 16">
              <a:extLst>
                <a:ext uri="{FF2B5EF4-FFF2-40B4-BE49-F238E27FC236}">
                  <a16:creationId xmlns:a16="http://schemas.microsoft.com/office/drawing/2014/main" id="{4FC87F91-8237-4446-B922-E5FC0FD8DE7A}"/>
                </a:ext>
              </a:extLst>
            </p:cNvPr>
            <p:cNvSpPr txBox="1"/>
            <p:nvPr/>
          </p:nvSpPr>
          <p:spPr>
            <a:xfrm>
              <a:off x="869033" y="5491732"/>
              <a:ext cx="8201973"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デ モ 映 像：</a:t>
              </a:r>
              <a:r>
                <a:rPr lang="en-US" altLang="ja-JP" dirty="0">
                  <a:hlinkClick r:id="rId4"/>
                </a:rPr>
                <a:t>https://youtu.be/UBwsOk_lksM</a:t>
              </a:r>
              <a:r>
                <a:rPr lang="en-US" altLang="ja-JP" sz="1600" dirty="0">
                  <a:latin typeface="Meiryo UI" panose="020B0604030504040204" pitchFamily="50" charset="-128"/>
                  <a:ea typeface="Meiryo UI" panose="020B0604030504040204" pitchFamily="50" charset="-128"/>
                  <a:cs typeface="Calibri"/>
                </a:rPr>
                <a:t>			</a:t>
              </a:r>
              <a:endParaRPr lang="ja-JP" altLang="en-US" sz="1600" dirty="0">
                <a:latin typeface="Meiryo UI" panose="020B0604030504040204" pitchFamily="50" charset="-128"/>
                <a:ea typeface="Meiryo UI" panose="020B0604030504040204" pitchFamily="50" charset="-128"/>
                <a:cs typeface="Calibri"/>
              </a:endParaRPr>
            </a:p>
          </p:txBody>
        </p:sp>
        <p:sp>
          <p:nvSpPr>
            <p:cNvPr id="18" name="テキスト ボックス 17">
              <a:extLst>
                <a:ext uri="{FF2B5EF4-FFF2-40B4-BE49-F238E27FC236}">
                  <a16:creationId xmlns:a16="http://schemas.microsoft.com/office/drawing/2014/main" id="{F4264530-C84C-458B-920E-74EF89A84E7D}"/>
                </a:ext>
              </a:extLst>
            </p:cNvPr>
            <p:cNvSpPr txBox="1"/>
            <p:nvPr/>
          </p:nvSpPr>
          <p:spPr>
            <a:xfrm>
              <a:off x="867099" y="5743667"/>
              <a:ext cx="1433612" cy="25391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200" dirty="0">
                  <a:latin typeface="Meiryo UI" panose="020B0604030504040204" pitchFamily="50" charset="-128"/>
                  <a:ea typeface="Meiryo UI" panose="020B0604030504040204" pitchFamily="50" charset="-128"/>
                  <a:cs typeface="Calibri"/>
                </a:rPr>
                <a:t>(※</a:t>
              </a:r>
              <a:r>
                <a:rPr lang="ja-JP" altLang="en-US" sz="1200" dirty="0">
                  <a:latin typeface="Meiryo UI" panose="020B0604030504040204" pitchFamily="50" charset="-128"/>
                  <a:ea typeface="Meiryo UI" panose="020B0604030504040204" pitchFamily="50" charset="-128"/>
                  <a:cs typeface="Calibri"/>
                </a:rPr>
                <a:t>音が出ます</a:t>
              </a:r>
              <a:r>
                <a:rPr lang="en-US" altLang="ja-JP" sz="1200" dirty="0">
                  <a:latin typeface="Meiryo UI" panose="020B0604030504040204" pitchFamily="50" charset="-128"/>
                  <a:ea typeface="Meiryo UI" panose="020B0604030504040204" pitchFamily="50" charset="-128"/>
                  <a:cs typeface="Calibri"/>
                </a:rPr>
                <a:t>)</a:t>
              </a:r>
              <a:endParaRPr lang="ja-JP" altLang="en-US" sz="1200" dirty="0">
                <a:latin typeface="Meiryo UI" panose="020B0604030504040204" pitchFamily="50" charset="-128"/>
                <a:ea typeface="Meiryo UI" panose="020B0604030504040204" pitchFamily="50" charset="-128"/>
                <a:cs typeface="Calibri"/>
              </a:endParaRPr>
            </a:p>
          </p:txBody>
        </p:sp>
      </p:grpSp>
      <p:sp>
        <p:nvSpPr>
          <p:cNvPr id="21" name="テキスト ボックス 20">
            <a:extLst>
              <a:ext uri="{FF2B5EF4-FFF2-40B4-BE49-F238E27FC236}">
                <a16:creationId xmlns:a16="http://schemas.microsoft.com/office/drawing/2014/main" id="{C32F0794-126E-4500-9D83-D1181F2D534C}"/>
              </a:ext>
            </a:extLst>
          </p:cNvPr>
          <p:cNvSpPr txBox="1"/>
          <p:nvPr/>
        </p:nvSpPr>
        <p:spPr>
          <a:xfrm>
            <a:off x="6812848" y="6350119"/>
            <a:ext cx="278907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b="1" dirty="0">
                <a:solidFill>
                  <a:schemeClr val="bg2">
                    <a:lumMod val="75000"/>
                  </a:schemeClr>
                </a:solidFill>
                <a:latin typeface="Meiryo UI" panose="020B0604030504040204" pitchFamily="50" charset="-128"/>
                <a:ea typeface="Meiryo UI" panose="020B0604030504040204" pitchFamily="50" charset="-128"/>
              </a:rPr>
              <a:t>◆タイトルで表示するデモ◆</a:t>
            </a:r>
            <a:endParaRPr lang="ja-JP" altLang="en-US" b="1" dirty="0">
              <a:solidFill>
                <a:schemeClr val="bg2">
                  <a:lumMod val="75000"/>
                </a:schemeClr>
              </a:solidFill>
              <a:latin typeface="Meiryo UI" panose="020B0604030504040204" pitchFamily="50" charset="-128"/>
              <a:ea typeface="Meiryo UI" panose="020B0604030504040204" pitchFamily="50" charset="-128"/>
              <a:cs typeface="Calibri" panose="020F0502020204030204"/>
            </a:endParaRPr>
          </a:p>
        </p:txBody>
      </p:sp>
      <p:sp>
        <p:nvSpPr>
          <p:cNvPr id="22" name="正方形/長方形 21">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3" name="正方形/長方形 22">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pic>
        <p:nvPicPr>
          <p:cNvPr id="3" name="図 2">
            <a:extLst>
              <a:ext uri="{FF2B5EF4-FFF2-40B4-BE49-F238E27FC236}">
                <a16:creationId xmlns:a16="http://schemas.microsoft.com/office/drawing/2014/main" id="{FDD305F6-5FB4-49B6-8CA8-053CB89E9D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4197" y="5957262"/>
            <a:ext cx="685224" cy="685224"/>
          </a:xfrm>
          <a:prstGeom prst="rect">
            <a:avLst/>
          </a:prstGeom>
        </p:spPr>
      </p:pic>
      <p:sp>
        <p:nvSpPr>
          <p:cNvPr id="19" name="テキスト ボックス 18">
            <a:extLst>
              <a:ext uri="{FF2B5EF4-FFF2-40B4-BE49-F238E27FC236}">
                <a16:creationId xmlns:a16="http://schemas.microsoft.com/office/drawing/2014/main" id="{5F328157-7482-4252-8727-3BAF0F05570A}"/>
              </a:ext>
            </a:extLst>
          </p:cNvPr>
          <p:cNvSpPr txBox="1"/>
          <p:nvPr/>
        </p:nvSpPr>
        <p:spPr>
          <a:xfrm>
            <a:off x="5526818" y="4165243"/>
            <a:ext cx="320310"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400" dirty="0">
                <a:latin typeface="Meiryo UI" panose="020B0604030504040204" pitchFamily="50" charset="-128"/>
                <a:ea typeface="Meiryo UI" panose="020B0604030504040204" pitchFamily="50" charset="-128"/>
                <a:cs typeface="Calibri"/>
              </a:rPr>
              <a:t>(</a:t>
            </a:r>
          </a:p>
        </p:txBody>
      </p:sp>
      <p:sp>
        <p:nvSpPr>
          <p:cNvPr id="20" name="テキスト ボックス 19">
            <a:extLst>
              <a:ext uri="{FF2B5EF4-FFF2-40B4-BE49-F238E27FC236}">
                <a16:creationId xmlns:a16="http://schemas.microsoft.com/office/drawing/2014/main" id="{CDF7C7D8-EE6D-4B8F-9E46-8566B6A178BE}"/>
              </a:ext>
            </a:extLst>
          </p:cNvPr>
          <p:cNvSpPr txBox="1"/>
          <p:nvPr/>
        </p:nvSpPr>
        <p:spPr>
          <a:xfrm>
            <a:off x="7406716" y="4172610"/>
            <a:ext cx="320310"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400" dirty="0">
                <a:latin typeface="Meiryo UI" panose="020B0604030504040204" pitchFamily="50" charset="-128"/>
                <a:ea typeface="Meiryo UI" panose="020B0604030504040204" pitchFamily="50" charset="-128"/>
                <a:cs typeface="Calibri"/>
              </a:rPr>
              <a:t>)</a:t>
            </a:r>
          </a:p>
        </p:txBody>
      </p:sp>
    </p:spTree>
    <p:extLst>
      <p:ext uri="{BB962C8B-B14F-4D97-AF65-F5344CB8AC3E}">
        <p14:creationId xmlns:p14="http://schemas.microsoft.com/office/powerpoint/2010/main" val="2231159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8A4399A-7274-4568-95D4-03FB71898E06}"/>
              </a:ext>
            </a:extLst>
          </p:cNvPr>
          <p:cNvSpPr txBox="1"/>
          <p:nvPr/>
        </p:nvSpPr>
        <p:spPr>
          <a:xfrm>
            <a:off x="380999" y="1682240"/>
            <a:ext cx="4547950" cy="25314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初めて</a:t>
            </a:r>
            <a:r>
              <a:rPr lang="en-US" altLang="ja-JP" sz="1600" dirty="0">
                <a:latin typeface="Meiryo UI" panose="020B0604030504040204" pitchFamily="50" charset="-128"/>
                <a:ea typeface="Meiryo UI" panose="020B0604030504040204" pitchFamily="50" charset="-128"/>
                <a:cs typeface="Calibri"/>
              </a:rPr>
              <a:t>Unity</a:t>
            </a:r>
            <a:r>
              <a:rPr lang="ja-JP" altLang="en-US" sz="1600" dirty="0">
                <a:latin typeface="Meiryo UI" panose="020B0604030504040204" pitchFamily="50" charset="-128"/>
                <a:ea typeface="Meiryo UI" panose="020B0604030504040204" pitchFamily="50" charset="-128"/>
                <a:cs typeface="Calibri"/>
              </a:rPr>
              <a:t>で制作し、</a:t>
            </a:r>
            <a:r>
              <a:rPr lang="en-US" altLang="ja-JP" sz="1600" dirty="0">
                <a:latin typeface="Meiryo UI" panose="020B0604030504040204" pitchFamily="50" charset="-128"/>
                <a:ea typeface="Meiryo UI" panose="020B0604030504040204" pitchFamily="50" charset="-128"/>
                <a:cs typeface="Calibri"/>
              </a:rPr>
              <a:t>A</a:t>
            </a:r>
            <a:r>
              <a:rPr lang="ja-JP" altLang="en-US" sz="1600" dirty="0">
                <a:latin typeface="Meiryo UI" panose="020B0604030504040204" pitchFamily="50" charset="-128"/>
                <a:ea typeface="Meiryo UI" panose="020B0604030504040204" pitchFamily="50" charset="-128"/>
                <a:cs typeface="Calibri"/>
              </a:rPr>
              <a:t>ndroid向けに開発した作品です。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日本ゲーム大賞2018に応募しました。</a:t>
            </a:r>
          </a:p>
          <a:p>
            <a:r>
              <a:rPr lang="ja-JP" altLang="en-US" sz="1600" dirty="0">
                <a:latin typeface="Meiryo UI" panose="020B0604030504040204" pitchFamily="50" charset="-128"/>
                <a:ea typeface="Meiryo UI" panose="020B0604030504040204" pitchFamily="50" charset="-128"/>
                <a:cs typeface="Calibri"/>
              </a:rPr>
              <a:t>テーマは「うつす」です。</a:t>
            </a:r>
          </a:p>
          <a:p>
            <a:endParaRPr lang="ja-JP" altLang="en-US"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２～４台の</a:t>
            </a:r>
            <a:r>
              <a:rPr lang="en-US" altLang="ja-JP" sz="1600" dirty="0">
                <a:latin typeface="Meiryo UI" panose="020B0604030504040204" pitchFamily="50" charset="-128"/>
                <a:ea typeface="Meiryo UI" panose="020B0604030504040204" pitchFamily="50" charset="-128"/>
                <a:cs typeface="Calibri"/>
              </a:rPr>
              <a:t>Android</a:t>
            </a:r>
            <a:r>
              <a:rPr lang="ja-JP" altLang="en-US" sz="1600" dirty="0">
                <a:latin typeface="Meiryo UI" panose="020B0604030504040204" pitchFamily="50" charset="-128"/>
                <a:ea typeface="Meiryo UI" panose="020B0604030504040204" pitchFamily="50" charset="-128"/>
                <a:cs typeface="Calibri"/>
              </a:rPr>
              <a:t>端末</a:t>
            </a:r>
            <a:r>
              <a:rPr lang="en-US" altLang="ja-JP" sz="1600" dirty="0">
                <a:latin typeface="HGS創英角ｺﾞｼｯｸUB" panose="020B0900000000000000" pitchFamily="50" charset="-128"/>
                <a:ea typeface="HGS創英角ｺﾞｼｯｸUB" panose="020B0900000000000000" pitchFamily="50" charset="-128"/>
                <a:cs typeface="Calibri"/>
              </a:rPr>
              <a:t>(</a:t>
            </a:r>
            <a:r>
              <a:rPr lang="ja-JP" altLang="en-US" sz="1600" dirty="0">
                <a:latin typeface="Meiryo UI" panose="020B0604030504040204" pitchFamily="50" charset="-128"/>
                <a:ea typeface="Meiryo UI" panose="020B0604030504040204" pitchFamily="50" charset="-128"/>
                <a:cs typeface="Calibri"/>
              </a:rPr>
              <a:t>以降：端末</a:t>
            </a:r>
            <a:r>
              <a:rPr lang="en-US" altLang="ja-JP" sz="1600" dirty="0">
                <a:latin typeface="HG創英角ｺﾞｼｯｸUB" panose="020B0909000000000000" pitchFamily="49" charset="-128"/>
                <a:ea typeface="HG創英角ｺﾞｼｯｸUB" panose="020B0909000000000000" pitchFamily="49" charset="-128"/>
                <a:cs typeface="Calibri"/>
              </a:rPr>
              <a:t>)</a:t>
            </a:r>
            <a:r>
              <a:rPr lang="ja-JP" altLang="en-US" sz="1600" dirty="0">
                <a:latin typeface="Meiryo UI" panose="020B0604030504040204" pitchFamily="50" charset="-128"/>
                <a:ea typeface="Meiryo UI" panose="020B0604030504040204" pitchFamily="50" charset="-128"/>
                <a:cs typeface="Calibri"/>
              </a:rPr>
              <a:t>を使い、手に持って動かしながら遊びます。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ジャイロ機能を使っていて、端末を動かすとバーチャル空間を見渡すことが出来ます。その空間に浮かんでいる道を撮り、端末同士をくっつけて繋げていくゲームです。</a:t>
            </a:r>
            <a:endParaRPr lang="en-US" altLang="ja-JP" sz="1600" dirty="0">
              <a:latin typeface="Meiryo UI" panose="020B0604030504040204" pitchFamily="50" charset="-128"/>
              <a:ea typeface="Meiryo UI" panose="020B0604030504040204" pitchFamily="50" charset="-128"/>
              <a:cs typeface="Calibri"/>
            </a:endParaRPr>
          </a:p>
        </p:txBody>
      </p:sp>
      <p:sp>
        <p:nvSpPr>
          <p:cNvPr id="28" name="テキスト ボックス 27">
            <a:extLst>
              <a:ext uri="{FF2B5EF4-FFF2-40B4-BE49-F238E27FC236}">
                <a16:creationId xmlns:a16="http://schemas.microsoft.com/office/drawing/2014/main" id="{C32F0794-126E-4500-9D83-D1181F2D534C}"/>
              </a:ext>
            </a:extLst>
          </p:cNvPr>
          <p:cNvSpPr txBox="1"/>
          <p:nvPr/>
        </p:nvSpPr>
        <p:spPr>
          <a:xfrm>
            <a:off x="743763" y="597617"/>
            <a:ext cx="4179139" cy="9925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6000" b="1" dirty="0">
                <a:latin typeface="MS UI Gothic" panose="020B0600070205080204" pitchFamily="50" charset="-128"/>
                <a:ea typeface="MS UI Gothic" panose="020B0600070205080204" pitchFamily="50" charset="-128"/>
              </a:rPr>
              <a:t>カシャライン</a:t>
            </a:r>
          </a:p>
        </p:txBody>
      </p:sp>
      <p:sp>
        <p:nvSpPr>
          <p:cNvPr id="29" name="テキスト ボックス 28">
            <a:extLst>
              <a:ext uri="{FF2B5EF4-FFF2-40B4-BE49-F238E27FC236}">
                <a16:creationId xmlns:a16="http://schemas.microsoft.com/office/drawing/2014/main" id="{A45F6D4F-19D3-4848-977C-6B6DCF82526F}"/>
              </a:ext>
            </a:extLst>
          </p:cNvPr>
          <p:cNvSpPr txBox="1"/>
          <p:nvPr/>
        </p:nvSpPr>
        <p:spPr>
          <a:xfrm>
            <a:off x="755782" y="441809"/>
            <a:ext cx="3644012" cy="37702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r>
              <a:rPr lang="ja-JP" altLang="en-US" sz="2000" b="1" dirty="0">
                <a:latin typeface="Meiryo UI" panose="020B0604030504040204" pitchFamily="50" charset="-128"/>
                <a:ea typeface="Meiryo UI" panose="020B0604030504040204" pitchFamily="50" charset="-128"/>
                <a:cs typeface="Calibri"/>
              </a:rPr>
              <a:t>カシャ</a:t>
            </a:r>
            <a:r>
              <a:rPr lang="en-US" altLang="ja-JP" sz="2000" b="1" dirty="0">
                <a:latin typeface="Meiryo UI" panose="020B0604030504040204" pitchFamily="50" charset="-128"/>
                <a:ea typeface="Meiryo UI" panose="020B0604030504040204" pitchFamily="50" charset="-128"/>
                <a:cs typeface="Calibri"/>
              </a:rPr>
              <a:t>(</a:t>
            </a:r>
            <a:r>
              <a:rPr lang="ja-JP" altLang="en-US" sz="2000" b="1" dirty="0">
                <a:latin typeface="Meiryo UI" panose="020B0604030504040204" pitchFamily="50" charset="-128"/>
                <a:ea typeface="Meiryo UI" panose="020B0604030504040204" pitchFamily="50" charset="-128"/>
                <a:cs typeface="Calibri"/>
              </a:rPr>
              <a:t>シャッター音</a:t>
            </a:r>
            <a:r>
              <a:rPr lang="en-US" altLang="ja-JP" sz="2000" b="1" dirty="0">
                <a:latin typeface="Meiryo UI" panose="020B0604030504040204" pitchFamily="50" charset="-128"/>
                <a:ea typeface="Meiryo UI" panose="020B0604030504040204" pitchFamily="50" charset="-128"/>
                <a:cs typeface="Calibri"/>
              </a:rPr>
              <a:t>)</a:t>
            </a:r>
            <a:r>
              <a:rPr lang="ja-JP" altLang="en-US" sz="2000" b="1" dirty="0">
                <a:latin typeface="Meiryo UI" panose="020B0604030504040204" pitchFamily="50" charset="-128"/>
                <a:ea typeface="Meiryo UI" panose="020B0604030504040204" pitchFamily="50" charset="-128"/>
                <a:cs typeface="Calibri"/>
              </a:rPr>
              <a:t>＋ライン</a:t>
            </a:r>
            <a:r>
              <a:rPr lang="en-US" altLang="ja-JP" sz="2000" b="1" dirty="0">
                <a:latin typeface="Meiryo UI" panose="020B0604030504040204" pitchFamily="50" charset="-128"/>
                <a:ea typeface="Meiryo UI" panose="020B0604030504040204" pitchFamily="50" charset="-128"/>
                <a:cs typeface="Calibri"/>
              </a:rPr>
              <a:t>(</a:t>
            </a:r>
            <a:r>
              <a:rPr lang="ja-JP" altLang="en-US" sz="2000" b="1" dirty="0">
                <a:latin typeface="Meiryo UI" panose="020B0604030504040204" pitchFamily="50" charset="-128"/>
                <a:ea typeface="Meiryo UI" panose="020B0604030504040204" pitchFamily="50" charset="-128"/>
                <a:cs typeface="Calibri"/>
              </a:rPr>
              <a:t>道</a:t>
            </a:r>
            <a:r>
              <a:rPr lang="en-US" altLang="ja-JP" sz="2000" b="1" dirty="0">
                <a:latin typeface="Meiryo UI" panose="020B0604030504040204" pitchFamily="50" charset="-128"/>
                <a:ea typeface="Meiryo UI" panose="020B0604030504040204" pitchFamily="50" charset="-128"/>
                <a:cs typeface="Calibri"/>
              </a:rPr>
              <a:t>)</a:t>
            </a:r>
            <a:endParaRPr lang="ja-JP" altLang="en-US" sz="2400" b="1" dirty="0">
              <a:latin typeface="Meiryo UI" panose="020B0604030504040204" pitchFamily="50" charset="-128"/>
              <a:ea typeface="Meiryo UI" panose="020B0604030504040204" pitchFamily="50" charset="-128"/>
              <a:cs typeface="Calibri"/>
            </a:endParaRPr>
          </a:p>
        </p:txBody>
      </p:sp>
      <p:sp>
        <p:nvSpPr>
          <p:cNvPr id="32" name="テキスト ボックス 5">
            <a:extLst>
              <a:ext uri="{FF2B5EF4-FFF2-40B4-BE49-F238E27FC236}">
                <a16:creationId xmlns:a16="http://schemas.microsoft.com/office/drawing/2014/main" id="{E7B50AF0-9E48-4C1C-9F4E-7870C6234C73}"/>
              </a:ext>
            </a:extLst>
          </p:cNvPr>
          <p:cNvSpPr txBox="1"/>
          <p:nvPr/>
        </p:nvSpPr>
        <p:spPr>
          <a:xfrm>
            <a:off x="5376487" y="4044374"/>
            <a:ext cx="3629246" cy="369332"/>
          </a:xfrm>
          <a:prstGeom prst="rect">
            <a:avLst/>
          </a:prstGeom>
          <a:solidFill>
            <a:srgbClr val="CCFFCC"/>
          </a:solidFill>
          <a:ln w="19050">
            <a:solidFill>
              <a:schemeClr val="tx1"/>
            </a:solidFill>
          </a:ln>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gn="ctr"/>
            <a:r>
              <a:rPr lang="ja-JP" altLang="en-US" dirty="0">
                <a:latin typeface="HGｺﾞｼｯｸE" panose="020B0909000000000000" pitchFamily="49" charset="-128"/>
                <a:ea typeface="HGｺﾞｼｯｸE" panose="020B0909000000000000" pitchFamily="49" charset="-128"/>
              </a:rPr>
              <a:t>日本ゲーム大賞応募作品</a:t>
            </a:r>
          </a:p>
        </p:txBody>
      </p:sp>
      <p:grpSp>
        <p:nvGrpSpPr>
          <p:cNvPr id="33" name="グループ化 32">
            <a:extLst>
              <a:ext uri="{FF2B5EF4-FFF2-40B4-BE49-F238E27FC236}">
                <a16:creationId xmlns:a16="http://schemas.microsoft.com/office/drawing/2014/main" id="{EA1C435C-E33B-41D8-AE0C-E2C0702BC49D}"/>
              </a:ext>
            </a:extLst>
          </p:cNvPr>
          <p:cNvGrpSpPr/>
          <p:nvPr/>
        </p:nvGrpSpPr>
        <p:grpSpPr>
          <a:xfrm>
            <a:off x="4295004" y="4397359"/>
            <a:ext cx="4962808" cy="1904600"/>
            <a:chOff x="4230585" y="4468655"/>
            <a:chExt cx="4700911" cy="1343793"/>
          </a:xfrm>
        </p:grpSpPr>
        <p:sp>
          <p:nvSpPr>
            <p:cNvPr id="34" name="正方形/長方形 33">
              <a:extLst>
                <a:ext uri="{FF2B5EF4-FFF2-40B4-BE49-F238E27FC236}">
                  <a16:creationId xmlns:a16="http://schemas.microsoft.com/office/drawing/2014/main" id="{9F104BAF-B457-4198-BBFB-C3827F8CFA43}"/>
                </a:ext>
              </a:extLst>
            </p:cNvPr>
            <p:cNvSpPr/>
            <p:nvPr/>
          </p:nvSpPr>
          <p:spPr>
            <a:xfrm>
              <a:off x="5254996" y="4468655"/>
              <a:ext cx="3437724" cy="1343793"/>
            </a:xfrm>
            <a:prstGeom prst="rect">
              <a:avLst/>
            </a:prstGeom>
            <a:ln w="1905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ja-JP" altLang="en-US" dirty="0"/>
            </a:p>
          </p:txBody>
        </p:sp>
        <p:sp>
          <p:nvSpPr>
            <p:cNvPr id="35" name="テキスト ボックス 34">
              <a:extLst>
                <a:ext uri="{FF2B5EF4-FFF2-40B4-BE49-F238E27FC236}">
                  <a16:creationId xmlns:a16="http://schemas.microsoft.com/office/drawing/2014/main" id="{3800B5AB-D123-46FB-A326-0B2C78BA9097}"/>
                </a:ext>
              </a:extLst>
            </p:cNvPr>
            <p:cNvSpPr txBox="1"/>
            <p:nvPr/>
          </p:nvSpPr>
          <p:spPr>
            <a:xfrm>
              <a:off x="4230585" y="4491947"/>
              <a:ext cx="2423590" cy="1281198"/>
            </a:xfrm>
            <a:prstGeom prst="rect">
              <a:avLst/>
            </a:prstGeom>
            <a:noFill/>
          </p:spPr>
          <p:txBody>
            <a:bodyPr wrap="square" rtlCol="0">
              <a:spAutoFit/>
            </a:bodyPr>
            <a:lstStyle/>
            <a:p>
              <a:pPr algn="r"/>
              <a:r>
                <a:rPr lang="ja-JP" altLang="en-US" sz="1400" dirty="0">
                  <a:latin typeface="HGPｺﾞｼｯｸE" panose="020B0900000000000000" pitchFamily="50" charset="-128"/>
                  <a:ea typeface="HGPｺﾞｼｯｸE" panose="020B0900000000000000" pitchFamily="50" charset="-128"/>
                </a:rPr>
                <a:t>プラットフォーム</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使用言語</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使用エンジン</a:t>
              </a: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制作人数</a:t>
              </a:r>
              <a:endParaRPr lang="en-US" altLang="ja-JP" sz="1400" dirty="0">
                <a:latin typeface="HGPｺﾞｼｯｸE" panose="020B0900000000000000" pitchFamily="50" charset="-128"/>
                <a:ea typeface="HGPｺﾞｼｯｸE" panose="020B0900000000000000" pitchFamily="50" charset="-128"/>
              </a:endParaRPr>
            </a:p>
            <a:p>
              <a:pPr algn="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制作時期</a:t>
              </a:r>
              <a:endParaRPr lang="en-US" altLang="ja-JP" sz="1400" dirty="0">
                <a:latin typeface="HGPｺﾞｼｯｸE" panose="020B0900000000000000" pitchFamily="50" charset="-128"/>
                <a:ea typeface="HGPｺﾞｼｯｸE" panose="020B0900000000000000" pitchFamily="50" charset="-128"/>
              </a:endParaRPr>
            </a:p>
            <a:p>
              <a:pPr algn="r"/>
              <a:endParaRPr lang="en-US" altLang="ja-JP" sz="1400" dirty="0">
                <a:latin typeface="HGPｺﾞｼｯｸE" panose="020B0900000000000000" pitchFamily="50" charset="-128"/>
                <a:ea typeface="HGPｺﾞｼｯｸE" panose="020B0900000000000000" pitchFamily="50" charset="-128"/>
              </a:endParaRPr>
            </a:p>
            <a:p>
              <a:pPr algn="r"/>
              <a:r>
                <a:rPr lang="ja-JP" altLang="en-US" sz="1400" dirty="0">
                  <a:latin typeface="HGPｺﾞｼｯｸE" panose="020B0900000000000000" pitchFamily="50" charset="-128"/>
                  <a:ea typeface="HGPｺﾞｼｯｸE" panose="020B0900000000000000" pitchFamily="50" charset="-128"/>
                </a:rPr>
                <a:t>ジャンル</a:t>
              </a:r>
              <a:endParaRPr lang="ja-JP" altLang="en-US" sz="1200" dirty="0">
                <a:latin typeface="HGPｺﾞｼｯｸE" panose="020B0900000000000000" pitchFamily="50" charset="-128"/>
                <a:ea typeface="HGPｺﾞｼｯｸE" panose="020B0900000000000000" pitchFamily="50" charset="-128"/>
              </a:endParaRPr>
            </a:p>
          </p:txBody>
        </p:sp>
        <p:sp>
          <p:nvSpPr>
            <p:cNvPr id="36" name="テキスト ボックス 35">
              <a:extLst>
                <a:ext uri="{FF2B5EF4-FFF2-40B4-BE49-F238E27FC236}">
                  <a16:creationId xmlns:a16="http://schemas.microsoft.com/office/drawing/2014/main" id="{70AA2D1D-BFED-4C5C-BE55-6F54DB930EF2}"/>
                </a:ext>
              </a:extLst>
            </p:cNvPr>
            <p:cNvSpPr txBox="1"/>
            <p:nvPr/>
          </p:nvSpPr>
          <p:spPr>
            <a:xfrm>
              <a:off x="6710256" y="4500067"/>
              <a:ext cx="2221240" cy="1281198"/>
            </a:xfrm>
            <a:prstGeom prst="rect">
              <a:avLst/>
            </a:prstGeom>
            <a:noFill/>
          </p:spPr>
          <p:txBody>
            <a:bodyPr wrap="square" rtlCol="0">
              <a:spAutoFit/>
            </a:bodyPr>
            <a:lstStyle/>
            <a:p>
              <a:r>
                <a:rPr lang="en-US" altLang="ja-JP" sz="1400" dirty="0">
                  <a:latin typeface="HGPｺﾞｼｯｸE" panose="020B0900000000000000" pitchFamily="50" charset="-128"/>
                  <a:ea typeface="HGPｺﾞｼｯｸE" panose="020B0900000000000000" pitchFamily="50" charset="-128"/>
                </a:rPr>
                <a:t>Android</a:t>
              </a:r>
            </a:p>
            <a:p>
              <a:r>
                <a:rPr lang="en-US" altLang="ja-JP" sz="1400" dirty="0">
                  <a:latin typeface="HGPｺﾞｼｯｸE" panose="020B0900000000000000" pitchFamily="50" charset="-128"/>
                  <a:ea typeface="HGPｺﾞｼｯｸE" panose="020B0900000000000000" pitchFamily="50" charset="-128"/>
                </a:rPr>
                <a:t>C#</a:t>
              </a:r>
            </a:p>
            <a:p>
              <a:r>
                <a:rPr lang="en-US" altLang="ja-JP" sz="1400" dirty="0">
                  <a:latin typeface="HGPｺﾞｼｯｸE" panose="020B0900000000000000" pitchFamily="50" charset="-128"/>
                  <a:ea typeface="HGPｺﾞｼｯｸE" panose="020B0900000000000000" pitchFamily="50" charset="-128"/>
                </a:rPr>
                <a:t>Unity</a:t>
              </a:r>
            </a:p>
            <a:p>
              <a:r>
                <a:rPr lang="ja-JP" altLang="en-US" sz="1400" dirty="0">
                  <a:latin typeface="HGPｺﾞｼｯｸE" panose="020B0900000000000000" pitchFamily="50" charset="-128"/>
                  <a:ea typeface="HGPｺﾞｼｯｸE" panose="020B0900000000000000" pitchFamily="50" charset="-128"/>
                </a:rPr>
                <a:t>プログラマー</a:t>
              </a:r>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デザイナー</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2019</a:t>
              </a:r>
              <a:r>
                <a:rPr lang="ja-JP" altLang="en-US" sz="1400" dirty="0">
                  <a:latin typeface="HGPｺﾞｼｯｸE" panose="020B0900000000000000" pitchFamily="50" charset="-128"/>
                  <a:ea typeface="HGPｺﾞｼｯｸE" panose="020B0900000000000000" pitchFamily="50" charset="-128"/>
                </a:rPr>
                <a:t>年</a:t>
              </a:r>
              <a:r>
                <a:rPr lang="en-US" altLang="ja-JP" sz="1400" dirty="0">
                  <a:latin typeface="HGPｺﾞｼｯｸE" panose="020B0900000000000000" pitchFamily="50" charset="-128"/>
                  <a:ea typeface="HGPｺﾞｼｯｸE" panose="020B0900000000000000" pitchFamily="50" charset="-128"/>
                </a:rPr>
                <a:t>2</a:t>
              </a:r>
              <a:r>
                <a:rPr lang="ja-JP" altLang="en-US" sz="1400" dirty="0">
                  <a:latin typeface="HGPｺﾞｼｯｸE" panose="020B0900000000000000" pitchFamily="50" charset="-128"/>
                  <a:ea typeface="HGPｺﾞｼｯｸE" panose="020B0900000000000000" pitchFamily="50" charset="-128"/>
                </a:rPr>
                <a:t>月～</a:t>
              </a:r>
              <a:r>
                <a:rPr lang="en-US" altLang="ja-JP" sz="1400" dirty="0">
                  <a:latin typeface="HGPｺﾞｼｯｸE" panose="020B0900000000000000" pitchFamily="50" charset="-128"/>
                  <a:ea typeface="HGPｺﾞｼｯｸE" panose="020B0900000000000000" pitchFamily="50" charset="-128"/>
                </a:rPr>
                <a:t>6</a:t>
              </a:r>
              <a:r>
                <a:rPr lang="ja-JP" altLang="en-US" sz="1400" dirty="0">
                  <a:latin typeface="HGPｺﾞｼｯｸE" panose="020B0900000000000000" pitchFamily="50" charset="-128"/>
                  <a:ea typeface="HGPｺﾞｼｯｸE" panose="020B0900000000000000" pitchFamily="50" charset="-128"/>
                </a:rPr>
                <a:t>月</a:t>
              </a:r>
              <a:endParaRPr lang="en-US" altLang="ja-JP" sz="1400" dirty="0">
                <a:latin typeface="HGPｺﾞｼｯｸE" panose="020B0900000000000000" pitchFamily="50" charset="-128"/>
                <a:ea typeface="HGPｺﾞｼｯｸE" panose="020B0900000000000000" pitchFamily="50" charset="-128"/>
              </a:endParaRPr>
            </a:p>
            <a:p>
              <a:endParaRPr lang="en-US" altLang="ja-JP" sz="1400" dirty="0">
                <a:latin typeface="HGPｺﾞｼｯｸE" panose="020B0900000000000000" pitchFamily="50" charset="-128"/>
                <a:ea typeface="HGPｺﾞｼｯｸE" panose="020B0900000000000000" pitchFamily="50" charset="-128"/>
              </a:endParaRPr>
            </a:p>
            <a:p>
              <a:r>
                <a:rPr lang="ja-JP" altLang="en-US" sz="1400" dirty="0">
                  <a:latin typeface="HGPｺﾞｼｯｸE" panose="020B0900000000000000" pitchFamily="50" charset="-128"/>
                  <a:ea typeface="HGPｺﾞｼｯｸE" panose="020B0900000000000000" pitchFamily="50" charset="-128"/>
                </a:rPr>
                <a:t>パズルアクション</a:t>
              </a:r>
            </a:p>
          </p:txBody>
        </p:sp>
      </p:grpSp>
      <p:sp>
        <p:nvSpPr>
          <p:cNvPr id="37" name="正方形/長方形 36">
            <a:extLst>
              <a:ext uri="{FF2B5EF4-FFF2-40B4-BE49-F238E27FC236}">
                <a16:creationId xmlns:a16="http://schemas.microsoft.com/office/drawing/2014/main" id="{A4C01F5E-2DDB-4E0A-B2C9-37B7403D1145}"/>
              </a:ext>
            </a:extLst>
          </p:cNvPr>
          <p:cNvSpPr/>
          <p:nvPr/>
        </p:nvSpPr>
        <p:spPr>
          <a:xfrm>
            <a:off x="7935101" y="5075493"/>
            <a:ext cx="552057" cy="523220"/>
          </a:xfrm>
          <a:prstGeom prst="rect">
            <a:avLst/>
          </a:prstGeom>
        </p:spPr>
        <p:txBody>
          <a:bodyPr wrap="square">
            <a:spAutoFit/>
          </a:bodyPr>
          <a:lstStyle/>
          <a:p>
            <a:r>
              <a:rPr lang="en-US" altLang="ja-JP" sz="1400" dirty="0">
                <a:latin typeface="HGPｺﾞｼｯｸE" panose="020B0900000000000000" pitchFamily="50" charset="-128"/>
                <a:ea typeface="HGPｺﾞｼｯｸE" panose="020B0900000000000000" pitchFamily="50" charset="-128"/>
              </a:rPr>
              <a:t>6</a:t>
            </a:r>
            <a:r>
              <a:rPr lang="ja-JP" altLang="en-US" sz="1400" dirty="0">
                <a:latin typeface="HGPｺﾞｼｯｸE" panose="020B0900000000000000" pitchFamily="50" charset="-128"/>
                <a:ea typeface="HGPｺﾞｼｯｸE" panose="020B0900000000000000" pitchFamily="50" charset="-128"/>
              </a:rPr>
              <a:t>人</a:t>
            </a:r>
            <a:endParaRPr lang="en-US" altLang="ja-JP" sz="1400" dirty="0">
              <a:latin typeface="HGPｺﾞｼｯｸE" panose="020B0900000000000000" pitchFamily="50" charset="-128"/>
              <a:ea typeface="HGPｺﾞｼｯｸE" panose="020B0900000000000000" pitchFamily="50" charset="-128"/>
            </a:endParaRPr>
          </a:p>
          <a:p>
            <a:r>
              <a:rPr lang="en-US" altLang="ja-JP" sz="1400" dirty="0">
                <a:latin typeface="HGPｺﾞｼｯｸE" panose="020B0900000000000000" pitchFamily="50" charset="-128"/>
                <a:ea typeface="HGPｺﾞｼｯｸE" panose="020B0900000000000000" pitchFamily="50" charset="-128"/>
              </a:rPr>
              <a:t>2</a:t>
            </a:r>
            <a:r>
              <a:rPr lang="ja-JP" altLang="en-US" sz="1400" dirty="0">
                <a:latin typeface="HGPｺﾞｼｯｸE" panose="020B0900000000000000" pitchFamily="50" charset="-128"/>
                <a:ea typeface="HGPｺﾞｼｯｸE" panose="020B0900000000000000" pitchFamily="50" charset="-128"/>
              </a:rPr>
              <a:t>人</a:t>
            </a:r>
            <a:endParaRPr lang="en-US" altLang="ja-JP" sz="1400" dirty="0">
              <a:latin typeface="HGPｺﾞｼｯｸE" panose="020B0900000000000000" pitchFamily="50" charset="-128"/>
              <a:ea typeface="HGPｺﾞｼｯｸE" panose="020B0900000000000000" pitchFamily="50" charset="-128"/>
            </a:endParaRPr>
          </a:p>
        </p:txBody>
      </p:sp>
      <p:sp>
        <p:nvSpPr>
          <p:cNvPr id="19" name="正方形/長方形 18">
            <a:extLst>
              <a:ext uri="{FF2B5EF4-FFF2-40B4-BE49-F238E27FC236}">
                <a16:creationId xmlns:a16="http://schemas.microsoft.com/office/drawing/2014/main" id="{75E001BD-6088-40B5-A595-55024EAE1042}"/>
              </a:ext>
            </a:extLst>
          </p:cNvPr>
          <p:cNvSpPr/>
          <p:nvPr/>
        </p:nvSpPr>
        <p:spPr>
          <a:xfrm>
            <a:off x="380999" y="1522729"/>
            <a:ext cx="4541902" cy="6746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16" name="テキスト ボックス 15">
            <a:extLst>
              <a:ext uri="{FF2B5EF4-FFF2-40B4-BE49-F238E27FC236}">
                <a16:creationId xmlns:a16="http://schemas.microsoft.com/office/drawing/2014/main" id="{A3F22150-5F37-4839-BA94-155DEB5C39B0}"/>
              </a:ext>
            </a:extLst>
          </p:cNvPr>
          <p:cNvSpPr txBox="1"/>
          <p:nvPr/>
        </p:nvSpPr>
        <p:spPr>
          <a:xfrm>
            <a:off x="380999" y="4387026"/>
            <a:ext cx="4630724" cy="80791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私の設計・実装個所は以下１つです。</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・撮った後に映っている範囲の道を、バーチャル空間から</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切り取るところの実装</a:t>
            </a:r>
            <a:endParaRPr lang="en-US" altLang="ja-JP" sz="1600" dirty="0">
              <a:latin typeface="Meiryo UI" panose="020B0604030504040204" pitchFamily="50" charset="-128"/>
              <a:ea typeface="Meiryo UI" panose="020B0604030504040204" pitchFamily="50" charset="-128"/>
              <a:cs typeface="Calibri"/>
            </a:endParaRPr>
          </a:p>
        </p:txBody>
      </p:sp>
      <p:grpSp>
        <p:nvGrpSpPr>
          <p:cNvPr id="2" name="グループ化 1">
            <a:extLst>
              <a:ext uri="{FF2B5EF4-FFF2-40B4-BE49-F238E27FC236}">
                <a16:creationId xmlns:a16="http://schemas.microsoft.com/office/drawing/2014/main" id="{4F9C1D5F-0873-4DB1-BED2-0D8F68A332DE}"/>
              </a:ext>
            </a:extLst>
          </p:cNvPr>
          <p:cNvGrpSpPr/>
          <p:nvPr/>
        </p:nvGrpSpPr>
        <p:grpSpPr>
          <a:xfrm>
            <a:off x="380999" y="5219305"/>
            <a:ext cx="4572000" cy="561692"/>
            <a:chOff x="1608" y="5510650"/>
            <a:chExt cx="4572000" cy="561692"/>
          </a:xfrm>
        </p:grpSpPr>
        <p:sp>
          <p:nvSpPr>
            <p:cNvPr id="17" name="テキスト ボックス 16">
              <a:extLst>
                <a:ext uri="{FF2B5EF4-FFF2-40B4-BE49-F238E27FC236}">
                  <a16:creationId xmlns:a16="http://schemas.microsoft.com/office/drawing/2014/main" id="{1646CFAD-9624-4CC9-A68C-FD592D6CE67D}"/>
                </a:ext>
              </a:extLst>
            </p:cNvPr>
            <p:cNvSpPr txBox="1"/>
            <p:nvPr/>
          </p:nvSpPr>
          <p:spPr>
            <a:xfrm>
              <a:off x="1608" y="5510650"/>
              <a:ext cx="4572000" cy="56169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ja-JP" altLang="en-US" sz="1600" dirty="0">
                  <a:latin typeface="Meiryo UI" panose="020B0604030504040204" pitchFamily="50" charset="-128"/>
                  <a:ea typeface="Meiryo UI" panose="020B0604030504040204" pitchFamily="50" charset="-128"/>
                  <a:cs typeface="Calibri"/>
                </a:rPr>
                <a:t>他にも、データ作成も担当しました。</a:t>
              </a:r>
              <a:endParaRPr lang="en-US" altLang="ja-JP" sz="1600" dirty="0">
                <a:latin typeface="Meiryo UI" panose="020B0604030504040204" pitchFamily="50" charset="-128"/>
                <a:ea typeface="Meiryo UI" panose="020B0604030504040204" pitchFamily="50" charset="-128"/>
                <a:cs typeface="Calibri"/>
              </a:endParaRPr>
            </a:p>
            <a:p>
              <a:r>
                <a:rPr lang="ja-JP" altLang="en-US" sz="1600" dirty="0">
                  <a:latin typeface="Meiryo UI" panose="020B0604030504040204" pitchFamily="50" charset="-128"/>
                  <a:ea typeface="Meiryo UI" panose="020B0604030504040204" pitchFamily="50" charset="-128"/>
                  <a:cs typeface="Calibri"/>
                </a:rPr>
                <a:t>　・　　リソース</a:t>
              </a:r>
              <a:endParaRPr lang="en-US" altLang="ja-JP" sz="1600" dirty="0">
                <a:latin typeface="Meiryo UI" panose="020B0604030504040204" pitchFamily="50" charset="-128"/>
                <a:ea typeface="Meiryo UI" panose="020B0604030504040204" pitchFamily="50" charset="-128"/>
                <a:cs typeface="Calibri"/>
              </a:endParaRPr>
            </a:p>
          </p:txBody>
        </p:sp>
        <p:sp>
          <p:nvSpPr>
            <p:cNvPr id="18" name="テキスト ボックス 17">
              <a:extLst>
                <a:ext uri="{FF2B5EF4-FFF2-40B4-BE49-F238E27FC236}">
                  <a16:creationId xmlns:a16="http://schemas.microsoft.com/office/drawing/2014/main" id="{229D5BD5-72B2-40FF-938A-F849C0AF8FC2}"/>
                </a:ext>
              </a:extLst>
            </p:cNvPr>
            <p:cNvSpPr txBox="1"/>
            <p:nvPr/>
          </p:nvSpPr>
          <p:spPr>
            <a:xfrm>
              <a:off x="249021" y="5748482"/>
              <a:ext cx="466467" cy="31547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altLang="ja-JP" sz="1600" dirty="0">
                  <a:latin typeface="Meiryo UI" panose="020B0604030504040204" pitchFamily="50" charset="-128"/>
                  <a:ea typeface="Meiryo UI" panose="020B0604030504040204" pitchFamily="50" charset="-128"/>
                  <a:cs typeface="Calibri"/>
                </a:rPr>
                <a:t>UI</a:t>
              </a:r>
            </a:p>
          </p:txBody>
        </p:sp>
      </p:grpSp>
      <p:sp>
        <p:nvSpPr>
          <p:cNvPr id="20" name="正方形/長方形 19">
            <a:extLst>
              <a:ext uri="{FF2B5EF4-FFF2-40B4-BE49-F238E27FC236}">
                <a16:creationId xmlns:a16="http://schemas.microsoft.com/office/drawing/2014/main" id="{75E001BD-6088-40B5-A595-55024EAE1042}"/>
              </a:ext>
            </a:extLst>
          </p:cNvPr>
          <p:cNvSpPr/>
          <p:nvPr/>
        </p:nvSpPr>
        <p:spPr>
          <a:xfrm>
            <a:off x="0" y="6696368"/>
            <a:ext cx="9905999" cy="16434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sp>
        <p:nvSpPr>
          <p:cNvPr id="21" name="正方形/長方形 20">
            <a:extLst>
              <a:ext uri="{FF2B5EF4-FFF2-40B4-BE49-F238E27FC236}">
                <a16:creationId xmlns:a16="http://schemas.microsoft.com/office/drawing/2014/main" id="{75E001BD-6088-40B5-A595-55024EAE1042}"/>
              </a:ext>
            </a:extLst>
          </p:cNvPr>
          <p:cNvSpPr/>
          <p:nvPr/>
        </p:nvSpPr>
        <p:spPr>
          <a:xfrm>
            <a:off x="0" y="0"/>
            <a:ext cx="9906000" cy="381656"/>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sz="1013"/>
          </a:p>
        </p:txBody>
      </p:sp>
      <p:pic>
        <p:nvPicPr>
          <p:cNvPr id="6" name="図 5">
            <a:extLst>
              <a:ext uri="{FF2B5EF4-FFF2-40B4-BE49-F238E27FC236}">
                <a16:creationId xmlns:a16="http://schemas.microsoft.com/office/drawing/2014/main" id="{C44AC820-588F-4A63-8CEC-8D80F32ED8D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0000"/>
                    </a14:imgEffect>
                    <a14:imgEffect>
                      <a14:saturation sat="105000"/>
                    </a14:imgEffect>
                    <a14:imgEffect>
                      <a14:brightnessContrast bright="5000" contrast="20000"/>
                    </a14:imgEffect>
                  </a14:imgLayer>
                </a14:imgProps>
              </a:ext>
              <a:ext uri="{28A0092B-C50C-407E-A947-70E740481C1C}">
                <a14:useLocalDpi xmlns:a14="http://schemas.microsoft.com/office/drawing/2010/main" val="0"/>
              </a:ext>
            </a:extLst>
          </a:blip>
          <a:srcRect l="23907" t="20550" r="24312" b="26358"/>
          <a:stretch/>
        </p:blipFill>
        <p:spPr>
          <a:xfrm>
            <a:off x="5376487" y="593718"/>
            <a:ext cx="3629246" cy="27907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テキスト ボックス 21">
            <a:extLst>
              <a:ext uri="{FF2B5EF4-FFF2-40B4-BE49-F238E27FC236}">
                <a16:creationId xmlns:a16="http://schemas.microsoft.com/office/drawing/2014/main" id="{4E126E12-E320-44CD-AFC5-8C26BD6846A8}"/>
              </a:ext>
            </a:extLst>
          </p:cNvPr>
          <p:cNvSpPr txBox="1"/>
          <p:nvPr/>
        </p:nvSpPr>
        <p:spPr>
          <a:xfrm>
            <a:off x="6910395" y="5689160"/>
            <a:ext cx="2344990" cy="276999"/>
          </a:xfrm>
          <a:prstGeom prst="rect">
            <a:avLst/>
          </a:prstGeom>
          <a:noFill/>
        </p:spPr>
        <p:txBody>
          <a:bodyPr wrap="square" rtlCol="0">
            <a:spAutoFit/>
          </a:bodyPr>
          <a:lstStyle/>
          <a:p>
            <a:r>
              <a:rPr lang="en-US" altLang="ja-JP" sz="1200" dirty="0">
                <a:latin typeface="HGPｺﾞｼｯｸE" panose="020B0900000000000000" pitchFamily="50" charset="-128"/>
                <a:ea typeface="HGPｺﾞｼｯｸE" panose="020B0900000000000000" pitchFamily="50" charset="-128"/>
              </a:rPr>
              <a:t>(</a:t>
            </a:r>
            <a:r>
              <a:rPr lang="ja-JP" altLang="en-US" sz="1200" dirty="0">
                <a:latin typeface="HGPｺﾞｼｯｸE" panose="020B0900000000000000" pitchFamily="50" charset="-128"/>
                <a:ea typeface="HGPｺﾞｼｯｸE" panose="020B0900000000000000" pitchFamily="50" charset="-128"/>
              </a:rPr>
              <a:t>企画</a:t>
            </a:r>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カ月、制作</a:t>
            </a:r>
            <a:r>
              <a:rPr lang="en-US" altLang="ja-JP" sz="1200" dirty="0">
                <a:latin typeface="HGPｺﾞｼｯｸE" panose="020B0900000000000000" pitchFamily="50" charset="-128"/>
                <a:ea typeface="HGPｺﾞｼｯｸE" panose="020B0900000000000000" pitchFamily="50" charset="-128"/>
              </a:rPr>
              <a:t>2</a:t>
            </a:r>
            <a:r>
              <a:rPr lang="ja-JP" altLang="en-US" sz="1200" dirty="0">
                <a:latin typeface="HGPｺﾞｼｯｸE" panose="020B0900000000000000" pitchFamily="50" charset="-128"/>
                <a:ea typeface="HGPｺﾞｼｯｸE" panose="020B0900000000000000" pitchFamily="50" charset="-128"/>
              </a:rPr>
              <a:t>カ月</a:t>
            </a:r>
            <a:r>
              <a:rPr lang="en-US" altLang="ja-JP" sz="1200" dirty="0">
                <a:latin typeface="HGPｺﾞｼｯｸE" panose="020B0900000000000000" pitchFamily="50" charset="-128"/>
                <a:ea typeface="HGPｺﾞｼｯｸE" panose="020B0900000000000000" pitchFamily="50" charset="-128"/>
              </a:rPr>
              <a:t>)</a:t>
            </a:r>
          </a:p>
        </p:txBody>
      </p:sp>
    </p:spTree>
    <p:extLst>
      <p:ext uri="{BB962C8B-B14F-4D97-AF65-F5344CB8AC3E}">
        <p14:creationId xmlns:p14="http://schemas.microsoft.com/office/powerpoint/2010/main" val="62329146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10892</TotalTime>
  <Words>3768</Words>
  <Application>Microsoft Office PowerPoint</Application>
  <PresentationFormat>A4 210 x 297 mm</PresentationFormat>
  <Paragraphs>483</Paragraphs>
  <Slides>27</Slides>
  <Notes>0</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27</vt:i4>
      </vt:variant>
    </vt:vector>
  </HeadingPairs>
  <TitlesOfParts>
    <vt:vector size="43" baseType="lpstr">
      <vt:lpstr>HGPｺﾞｼｯｸE</vt:lpstr>
      <vt:lpstr>HGP創英角ｺﾞｼｯｸUB</vt:lpstr>
      <vt:lpstr>HGSｺﾞｼｯｸE</vt:lpstr>
      <vt:lpstr>HGS創英角ｺﾞｼｯｸUB</vt:lpstr>
      <vt:lpstr>HGｺﾞｼｯｸE</vt:lpstr>
      <vt:lpstr>HG創英角ｺﾞｼｯｸUB</vt:lpstr>
      <vt:lpstr>Meiryo UI</vt:lpstr>
      <vt:lpstr>MS UI Gothic</vt:lpstr>
      <vt:lpstr>游ゴシック</vt:lpstr>
      <vt:lpstr>Arial</vt:lpstr>
      <vt:lpstr>Arial Black</vt:lpstr>
      <vt:lpstr>Berlin Sans FB Demi</vt:lpstr>
      <vt:lpstr>Calibri</vt:lpstr>
      <vt:lpstr>Calibri Light</vt:lpstr>
      <vt:lpstr>Segoe UI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田口　未来</dc:creator>
  <cp:lastModifiedBy>taguchi miku</cp:lastModifiedBy>
  <cp:revision>3540</cp:revision>
  <dcterms:created xsi:type="dcterms:W3CDTF">2019-10-23T15:37:21Z</dcterms:created>
  <dcterms:modified xsi:type="dcterms:W3CDTF">2020-03-06T07:27:20Z</dcterms:modified>
</cp:coreProperties>
</file>